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84" r:id="rId3"/>
    <p:sldId id="285" r:id="rId4"/>
    <p:sldId id="276" r:id="rId5"/>
    <p:sldId id="279" r:id="rId6"/>
    <p:sldId id="280" r:id="rId7"/>
    <p:sldId id="281" r:id="rId8"/>
    <p:sldId id="282" r:id="rId9"/>
    <p:sldId id="283" r:id="rId10"/>
    <p:sldId id="277" r:id="rId11"/>
    <p:sldId id="257" r:id="rId12"/>
    <p:sldId id="287" r:id="rId13"/>
    <p:sldId id="260" r:id="rId14"/>
    <p:sldId id="263" r:id="rId15"/>
    <p:sldId id="264" r:id="rId16"/>
    <p:sldId id="288" r:id="rId17"/>
    <p:sldId id="289" r:id="rId18"/>
    <p:sldId id="267" r:id="rId19"/>
    <p:sldId id="268" r:id="rId20"/>
    <p:sldId id="290" r:id="rId21"/>
    <p:sldId id="291" r:id="rId22"/>
    <p:sldId id="292" r:id="rId23"/>
    <p:sldId id="271" r:id="rId24"/>
    <p:sldId id="272" r:id="rId25"/>
    <p:sldId id="294" r:id="rId26"/>
    <p:sldId id="293" r:id="rId27"/>
    <p:sldId id="295" r:id="rId28"/>
    <p:sldId id="296" r:id="rId2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000" autoAdjust="0"/>
  </p:normalViewPr>
  <p:slideViewPr>
    <p:cSldViewPr snapToGrid="0">
      <p:cViewPr varScale="1">
        <p:scale>
          <a:sx n="44" d="100"/>
          <a:sy n="44" d="100"/>
        </p:scale>
        <p:origin x="150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4.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4.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AC5E0-2E0D-4ECE-BC90-61FC2A6EB437}"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CC8226D0-3065-430B-B3DD-3E0B60274CD7}">
      <dgm:prSet custT="1"/>
      <dgm:spPr/>
      <dgm:t>
        <a:bodyPr/>
        <a:lstStyle/>
        <a:p>
          <a:pPr>
            <a:lnSpc>
              <a:spcPct val="100000"/>
            </a:lnSpc>
          </a:pPr>
          <a:r>
            <a:rPr lang="it-IT" sz="1800" b="1" dirty="0">
              <a:latin typeface="Calibri" panose="020F0502020204030204" pitchFamily="34" charset="0"/>
              <a:ea typeface="Calibri" panose="020F0502020204030204" pitchFamily="34" charset="0"/>
              <a:cs typeface="Calibri" panose="020F0502020204030204" pitchFamily="34" charset="0"/>
            </a:rPr>
            <a:t>Teleriabilitazione e Monitoraggio Remoto</a:t>
          </a:r>
          <a:endParaRPr lang="en-US" sz="1800" dirty="0">
            <a:latin typeface="Calibri" panose="020F0502020204030204" pitchFamily="34" charset="0"/>
            <a:ea typeface="Calibri" panose="020F0502020204030204" pitchFamily="34" charset="0"/>
            <a:cs typeface="Calibri" panose="020F0502020204030204" pitchFamily="34" charset="0"/>
          </a:endParaRPr>
        </a:p>
      </dgm:t>
    </dgm:pt>
    <dgm:pt modelId="{CA5C5914-1DF7-459E-BB58-0BF647C9E939}" type="parTrans" cxnId="{5F670465-7CEC-445D-9EB3-BDFA1C473A51}">
      <dgm:prSet/>
      <dgm:spPr/>
      <dgm:t>
        <a:bodyPr/>
        <a:lstStyle/>
        <a:p>
          <a:endParaRPr lang="en-US"/>
        </a:p>
      </dgm:t>
    </dgm:pt>
    <dgm:pt modelId="{176B0696-E8FC-4334-86B9-D7B9E17FFB9D}" type="sibTrans" cxnId="{5F670465-7CEC-445D-9EB3-BDFA1C473A51}">
      <dgm:prSet/>
      <dgm:spPr/>
      <dgm:t>
        <a:bodyPr/>
        <a:lstStyle/>
        <a:p>
          <a:endParaRPr lang="en-US"/>
        </a:p>
      </dgm:t>
    </dgm:pt>
    <dgm:pt modelId="{E8F6B9AD-B0F4-46D1-B03A-FD37A391EABA}">
      <dgm:prSet custT="1"/>
      <dgm:spPr/>
      <dgm:t>
        <a:bodyPr/>
        <a:lstStyle/>
        <a:p>
          <a:pPr>
            <a:lnSpc>
              <a:spcPct val="100000"/>
            </a:lnSpc>
          </a:pPr>
          <a:r>
            <a:rPr lang="it-IT" sz="1800" b="1" dirty="0">
              <a:latin typeface="Calibri" panose="020F0502020204030204" pitchFamily="34" charset="0"/>
              <a:ea typeface="Calibri" panose="020F0502020204030204" pitchFamily="34" charset="0"/>
              <a:cs typeface="Calibri" panose="020F0502020204030204" pitchFamily="34" charset="0"/>
            </a:rPr>
            <a:t>Realtà Virtuale e Gamification</a:t>
          </a:r>
          <a:endParaRPr lang="en-US" sz="1800" dirty="0">
            <a:latin typeface="Calibri" panose="020F0502020204030204" pitchFamily="34" charset="0"/>
            <a:ea typeface="Calibri" panose="020F0502020204030204" pitchFamily="34" charset="0"/>
            <a:cs typeface="Calibri" panose="020F0502020204030204" pitchFamily="34" charset="0"/>
          </a:endParaRPr>
        </a:p>
      </dgm:t>
    </dgm:pt>
    <dgm:pt modelId="{6E3A4FBA-465E-4CD5-BB5A-6E7DEE9847D8}" type="parTrans" cxnId="{4DDF7BD0-A6AF-4C84-ACBD-1F0128496FC8}">
      <dgm:prSet/>
      <dgm:spPr/>
      <dgm:t>
        <a:bodyPr/>
        <a:lstStyle/>
        <a:p>
          <a:endParaRPr lang="en-US"/>
        </a:p>
      </dgm:t>
    </dgm:pt>
    <dgm:pt modelId="{D84ACDD7-5692-45FE-ABA0-31165FF42E20}" type="sibTrans" cxnId="{4DDF7BD0-A6AF-4C84-ACBD-1F0128496FC8}">
      <dgm:prSet/>
      <dgm:spPr/>
      <dgm:t>
        <a:bodyPr/>
        <a:lstStyle/>
        <a:p>
          <a:endParaRPr lang="en-US"/>
        </a:p>
      </dgm:t>
    </dgm:pt>
    <dgm:pt modelId="{FF36D5F1-CA1C-4A60-8552-84B4AD929BF5}">
      <dgm:prSet custT="1"/>
      <dgm:spPr/>
      <dgm:t>
        <a:bodyPr/>
        <a:lstStyle/>
        <a:p>
          <a:pPr>
            <a:lnSpc>
              <a:spcPct val="100000"/>
            </a:lnSpc>
          </a:pPr>
          <a:r>
            <a:rPr lang="it-IT" sz="1800" b="1" dirty="0">
              <a:latin typeface="Calibri" panose="020F0502020204030204" pitchFamily="34" charset="0"/>
              <a:ea typeface="Calibri" panose="020F0502020204030204" pitchFamily="34" charset="0"/>
              <a:cs typeface="Calibri" panose="020F0502020204030204" pitchFamily="34" charset="0"/>
            </a:rPr>
            <a:t>Robotica Riabilitativa</a:t>
          </a:r>
          <a:endParaRPr lang="en-US" sz="1800" dirty="0">
            <a:latin typeface="Calibri" panose="020F0502020204030204" pitchFamily="34" charset="0"/>
            <a:ea typeface="Calibri" panose="020F0502020204030204" pitchFamily="34" charset="0"/>
            <a:cs typeface="Calibri" panose="020F0502020204030204" pitchFamily="34" charset="0"/>
          </a:endParaRPr>
        </a:p>
      </dgm:t>
    </dgm:pt>
    <dgm:pt modelId="{AED40735-E9B9-416E-99EE-BAA477DA7A5A}" type="parTrans" cxnId="{9FC801DC-BB01-4C92-BFFE-504CA31272FA}">
      <dgm:prSet/>
      <dgm:spPr/>
      <dgm:t>
        <a:bodyPr/>
        <a:lstStyle/>
        <a:p>
          <a:endParaRPr lang="en-US"/>
        </a:p>
      </dgm:t>
    </dgm:pt>
    <dgm:pt modelId="{AE1A1CA1-5D4B-4D59-87FD-734D6F7A4BBF}" type="sibTrans" cxnId="{9FC801DC-BB01-4C92-BFFE-504CA31272FA}">
      <dgm:prSet/>
      <dgm:spPr/>
      <dgm:t>
        <a:bodyPr/>
        <a:lstStyle/>
        <a:p>
          <a:endParaRPr lang="en-US"/>
        </a:p>
      </dgm:t>
    </dgm:pt>
    <dgm:pt modelId="{E7384425-24E7-4A15-8DF8-5D7C56B19C52}">
      <dgm:prSet custT="1"/>
      <dgm:spPr/>
      <dgm:t>
        <a:bodyPr/>
        <a:lstStyle/>
        <a:p>
          <a:pPr>
            <a:lnSpc>
              <a:spcPct val="100000"/>
            </a:lnSpc>
          </a:pPr>
          <a:r>
            <a:rPr lang="it-IT" sz="1800" b="1" dirty="0">
              <a:latin typeface="Calibri" panose="020F0502020204030204" pitchFamily="34" charset="0"/>
              <a:ea typeface="Calibri" panose="020F0502020204030204" pitchFamily="34" charset="0"/>
              <a:cs typeface="Calibri" panose="020F0502020204030204" pitchFamily="34" charset="0"/>
            </a:rPr>
            <a:t>Piattaforme di Terapia Fisica Basate su IA</a:t>
          </a:r>
          <a:endParaRPr lang="en-US" sz="1800" dirty="0">
            <a:latin typeface="Calibri" panose="020F0502020204030204" pitchFamily="34" charset="0"/>
            <a:ea typeface="Calibri" panose="020F0502020204030204" pitchFamily="34" charset="0"/>
            <a:cs typeface="Calibri" panose="020F0502020204030204" pitchFamily="34" charset="0"/>
          </a:endParaRPr>
        </a:p>
      </dgm:t>
    </dgm:pt>
    <dgm:pt modelId="{94D7BB64-1780-41D9-98B1-E49857A1D99A}" type="parTrans" cxnId="{269D469E-ABBA-4652-BB8B-2C9280388ECB}">
      <dgm:prSet/>
      <dgm:spPr/>
      <dgm:t>
        <a:bodyPr/>
        <a:lstStyle/>
        <a:p>
          <a:endParaRPr lang="en-US"/>
        </a:p>
      </dgm:t>
    </dgm:pt>
    <dgm:pt modelId="{7728B16F-B644-4350-B9F8-35D2AF07ADCC}" type="sibTrans" cxnId="{269D469E-ABBA-4652-BB8B-2C9280388ECB}">
      <dgm:prSet/>
      <dgm:spPr/>
      <dgm:t>
        <a:bodyPr/>
        <a:lstStyle/>
        <a:p>
          <a:endParaRPr lang="en-US"/>
        </a:p>
      </dgm:t>
    </dgm:pt>
    <dgm:pt modelId="{D38FF3A1-5570-422F-BFFD-D3E0ADBEA1AA}">
      <dgm:prSet custT="1"/>
      <dgm:spPr/>
      <dgm:t>
        <a:bodyPr/>
        <a:lstStyle/>
        <a:p>
          <a:pPr>
            <a:lnSpc>
              <a:spcPct val="100000"/>
            </a:lnSpc>
          </a:pPr>
          <a:r>
            <a:rPr lang="it-IT" sz="1800" b="1" dirty="0">
              <a:latin typeface="Calibri" panose="020F0502020204030204" pitchFamily="34" charset="0"/>
              <a:ea typeface="Calibri" panose="020F0502020204030204" pitchFamily="34" charset="0"/>
              <a:cs typeface="Calibri" panose="020F0502020204030204" pitchFamily="34" charset="0"/>
            </a:rPr>
            <a:t>Analisi dei Dati Clinici e Supporto Decisionale</a:t>
          </a:r>
          <a:endParaRPr lang="en-US" sz="1800" dirty="0">
            <a:latin typeface="Calibri" panose="020F0502020204030204" pitchFamily="34" charset="0"/>
            <a:ea typeface="Calibri" panose="020F0502020204030204" pitchFamily="34" charset="0"/>
            <a:cs typeface="Calibri" panose="020F0502020204030204" pitchFamily="34" charset="0"/>
          </a:endParaRPr>
        </a:p>
      </dgm:t>
    </dgm:pt>
    <dgm:pt modelId="{603DFFCE-466B-49C4-BBA6-BA57AA352905}" type="parTrans" cxnId="{3EB97D82-AB12-4653-9EEF-BE3AFED0CED5}">
      <dgm:prSet/>
      <dgm:spPr/>
      <dgm:t>
        <a:bodyPr/>
        <a:lstStyle/>
        <a:p>
          <a:endParaRPr lang="en-US"/>
        </a:p>
      </dgm:t>
    </dgm:pt>
    <dgm:pt modelId="{90E52273-6A22-4CFC-BA87-E93DCBE54D1B}" type="sibTrans" cxnId="{3EB97D82-AB12-4653-9EEF-BE3AFED0CED5}">
      <dgm:prSet/>
      <dgm:spPr/>
      <dgm:t>
        <a:bodyPr/>
        <a:lstStyle/>
        <a:p>
          <a:endParaRPr lang="en-US"/>
        </a:p>
      </dgm:t>
    </dgm:pt>
    <dgm:pt modelId="{4DB278D9-CF78-4B8A-925F-D508FBE0050A}" type="pres">
      <dgm:prSet presAssocID="{73CAC5E0-2E0D-4ECE-BC90-61FC2A6EB437}" presName="root" presStyleCnt="0">
        <dgm:presLayoutVars>
          <dgm:dir/>
          <dgm:resizeHandles val="exact"/>
        </dgm:presLayoutVars>
      </dgm:prSet>
      <dgm:spPr/>
    </dgm:pt>
    <dgm:pt modelId="{DB1EAF9F-AB01-42F0-946D-2DF87FAB908F}" type="pres">
      <dgm:prSet presAssocID="{CC8226D0-3065-430B-B3DD-3E0B60274CD7}" presName="compNode" presStyleCnt="0"/>
      <dgm:spPr/>
    </dgm:pt>
    <dgm:pt modelId="{89D84B21-6A5C-4C50-960F-EB2DB749D6E4}" type="pres">
      <dgm:prSet presAssocID="{CC8226D0-3065-430B-B3DD-3E0B60274CD7}" presName="iconRect" presStyleLbl="node1" presStyleIdx="0" presStyleCnt="5" custScaleX="148858" custScaleY="14885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itor"/>
        </a:ext>
      </dgm:extLst>
    </dgm:pt>
    <dgm:pt modelId="{6DEF3618-0FFE-45B6-90E2-421AB310D90B}" type="pres">
      <dgm:prSet presAssocID="{CC8226D0-3065-430B-B3DD-3E0B60274CD7}" presName="spaceRect" presStyleCnt="0"/>
      <dgm:spPr/>
    </dgm:pt>
    <dgm:pt modelId="{2A3BEE6D-19F2-4FAF-89BB-9BBC689ED1B1}" type="pres">
      <dgm:prSet presAssocID="{CC8226D0-3065-430B-B3DD-3E0B60274CD7}" presName="textRect" presStyleLbl="revTx" presStyleIdx="0" presStyleCnt="5">
        <dgm:presLayoutVars>
          <dgm:chMax val="1"/>
          <dgm:chPref val="1"/>
        </dgm:presLayoutVars>
      </dgm:prSet>
      <dgm:spPr/>
    </dgm:pt>
    <dgm:pt modelId="{5F91B390-2EA9-47D5-B2F8-101DCB9C62B5}" type="pres">
      <dgm:prSet presAssocID="{176B0696-E8FC-4334-86B9-D7B9E17FFB9D}" presName="sibTrans" presStyleCnt="0"/>
      <dgm:spPr/>
    </dgm:pt>
    <dgm:pt modelId="{B85F288F-043B-4E34-A7B1-26397E893050}" type="pres">
      <dgm:prSet presAssocID="{E8F6B9AD-B0F4-46D1-B03A-FD37A391EABA}" presName="compNode" presStyleCnt="0"/>
      <dgm:spPr/>
    </dgm:pt>
    <dgm:pt modelId="{46A0AC25-8979-49D0-B395-0ABAAD5B9C10}" type="pres">
      <dgm:prSet presAssocID="{E8F6B9AD-B0F4-46D1-B03A-FD37A391EABA}" presName="iconRect" presStyleLbl="node1" presStyleIdx="1" presStyleCnt="5" custScaleX="148858" custScaleY="14885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irtual RealityHeadset"/>
        </a:ext>
      </dgm:extLst>
    </dgm:pt>
    <dgm:pt modelId="{F3A783E9-5545-4FB7-9D58-1F056882BF37}" type="pres">
      <dgm:prSet presAssocID="{E8F6B9AD-B0F4-46D1-B03A-FD37A391EABA}" presName="spaceRect" presStyleCnt="0"/>
      <dgm:spPr/>
    </dgm:pt>
    <dgm:pt modelId="{51728DAF-5872-4C51-9011-33C9A969AB67}" type="pres">
      <dgm:prSet presAssocID="{E8F6B9AD-B0F4-46D1-B03A-FD37A391EABA}" presName="textRect" presStyleLbl="revTx" presStyleIdx="1" presStyleCnt="5">
        <dgm:presLayoutVars>
          <dgm:chMax val="1"/>
          <dgm:chPref val="1"/>
        </dgm:presLayoutVars>
      </dgm:prSet>
      <dgm:spPr/>
    </dgm:pt>
    <dgm:pt modelId="{21B09166-C07B-4FF2-BA98-10AEE611CC70}" type="pres">
      <dgm:prSet presAssocID="{D84ACDD7-5692-45FE-ABA0-31165FF42E20}" presName="sibTrans" presStyleCnt="0"/>
      <dgm:spPr/>
    </dgm:pt>
    <dgm:pt modelId="{F97C15FF-A9DE-4D1B-9143-45A3FD6DEE01}" type="pres">
      <dgm:prSet presAssocID="{FF36D5F1-CA1C-4A60-8552-84B4AD929BF5}" presName="compNode" presStyleCnt="0"/>
      <dgm:spPr/>
    </dgm:pt>
    <dgm:pt modelId="{2FCE2687-FC32-476F-ABDF-64525F129196}" type="pres">
      <dgm:prSet presAssocID="{FF36D5F1-CA1C-4A60-8552-84B4AD929BF5}" presName="iconRect" presStyleLbl="node1" presStyleIdx="2" presStyleCnt="5" custScaleX="148858" custScaleY="14885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obot"/>
        </a:ext>
      </dgm:extLst>
    </dgm:pt>
    <dgm:pt modelId="{E63702D4-D6AA-4161-A24D-14D265316A8C}" type="pres">
      <dgm:prSet presAssocID="{FF36D5F1-CA1C-4A60-8552-84B4AD929BF5}" presName="spaceRect" presStyleCnt="0"/>
      <dgm:spPr/>
    </dgm:pt>
    <dgm:pt modelId="{81458317-94AF-4CA1-8171-203D9B136AB2}" type="pres">
      <dgm:prSet presAssocID="{FF36D5F1-CA1C-4A60-8552-84B4AD929BF5}" presName="textRect" presStyleLbl="revTx" presStyleIdx="2" presStyleCnt="5">
        <dgm:presLayoutVars>
          <dgm:chMax val="1"/>
          <dgm:chPref val="1"/>
        </dgm:presLayoutVars>
      </dgm:prSet>
      <dgm:spPr/>
    </dgm:pt>
    <dgm:pt modelId="{4294DF88-340B-4FF1-A02C-75E2E0B1A1A8}" type="pres">
      <dgm:prSet presAssocID="{AE1A1CA1-5D4B-4D59-87FD-734D6F7A4BBF}" presName="sibTrans" presStyleCnt="0"/>
      <dgm:spPr/>
    </dgm:pt>
    <dgm:pt modelId="{003FF5E1-5C68-464F-AC9D-850A73E5F70E}" type="pres">
      <dgm:prSet presAssocID="{E7384425-24E7-4A15-8DF8-5D7C56B19C52}" presName="compNode" presStyleCnt="0"/>
      <dgm:spPr/>
    </dgm:pt>
    <dgm:pt modelId="{4CA57D7E-4D12-45CA-8CF3-C2ECCC641FC6}" type="pres">
      <dgm:prSet presAssocID="{E7384425-24E7-4A15-8DF8-5D7C56B19C52}" presName="iconRect" presStyleLbl="node1" presStyleIdx="3" presStyleCnt="5" custScaleX="148858" custScaleY="148858"/>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Ingranaggi con riempimento a tinta unita"/>
        </a:ext>
      </dgm:extLst>
    </dgm:pt>
    <dgm:pt modelId="{F69512F5-BF0B-4450-B281-64BDB0EB3D7D}" type="pres">
      <dgm:prSet presAssocID="{E7384425-24E7-4A15-8DF8-5D7C56B19C52}" presName="spaceRect" presStyleCnt="0"/>
      <dgm:spPr/>
    </dgm:pt>
    <dgm:pt modelId="{4C4F1DB2-7273-4759-A169-6224A4D793E3}" type="pres">
      <dgm:prSet presAssocID="{E7384425-24E7-4A15-8DF8-5D7C56B19C52}" presName="textRect" presStyleLbl="revTx" presStyleIdx="3" presStyleCnt="5">
        <dgm:presLayoutVars>
          <dgm:chMax val="1"/>
          <dgm:chPref val="1"/>
        </dgm:presLayoutVars>
      </dgm:prSet>
      <dgm:spPr/>
    </dgm:pt>
    <dgm:pt modelId="{9F4FE37C-4FBB-4EAB-92A8-2EEA2A4DBD63}" type="pres">
      <dgm:prSet presAssocID="{7728B16F-B644-4350-B9F8-35D2AF07ADCC}" presName="sibTrans" presStyleCnt="0"/>
      <dgm:spPr/>
    </dgm:pt>
    <dgm:pt modelId="{18B4E451-7A40-4F10-96B1-17D8A33D32B9}" type="pres">
      <dgm:prSet presAssocID="{D38FF3A1-5570-422F-BFFD-D3E0ADBEA1AA}" presName="compNode" presStyleCnt="0"/>
      <dgm:spPr/>
    </dgm:pt>
    <dgm:pt modelId="{8D66CC7B-42F4-489A-805A-A864EFC6E58B}" type="pres">
      <dgm:prSet presAssocID="{D38FF3A1-5570-422F-BFFD-D3E0ADBEA1AA}" presName="iconRect" presStyleLbl="node1" presStyleIdx="4" presStyleCnt="5" custScaleX="148858" custScaleY="14885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ar chart"/>
        </a:ext>
      </dgm:extLst>
    </dgm:pt>
    <dgm:pt modelId="{8CB3343E-B2D9-47CB-AEE2-F104B167D23C}" type="pres">
      <dgm:prSet presAssocID="{D38FF3A1-5570-422F-BFFD-D3E0ADBEA1AA}" presName="spaceRect" presStyleCnt="0"/>
      <dgm:spPr/>
    </dgm:pt>
    <dgm:pt modelId="{7C25DB88-B670-4300-BB3D-08A4EDAFBCF4}" type="pres">
      <dgm:prSet presAssocID="{D38FF3A1-5570-422F-BFFD-D3E0ADBEA1AA}" presName="textRect" presStyleLbl="revTx" presStyleIdx="4" presStyleCnt="5">
        <dgm:presLayoutVars>
          <dgm:chMax val="1"/>
          <dgm:chPref val="1"/>
        </dgm:presLayoutVars>
      </dgm:prSet>
      <dgm:spPr/>
    </dgm:pt>
  </dgm:ptLst>
  <dgm:cxnLst>
    <dgm:cxn modelId="{F6CFFA32-6BC6-45E8-BEB9-564314AFBC88}" type="presOf" srcId="{D38FF3A1-5570-422F-BFFD-D3E0ADBEA1AA}" destId="{7C25DB88-B670-4300-BB3D-08A4EDAFBCF4}" srcOrd="0" destOrd="0" presId="urn:microsoft.com/office/officeart/2018/2/layout/IconLabelList"/>
    <dgm:cxn modelId="{FEFD0836-A238-4A05-AC3B-B153CEA830AC}" type="presOf" srcId="{E7384425-24E7-4A15-8DF8-5D7C56B19C52}" destId="{4C4F1DB2-7273-4759-A169-6224A4D793E3}" srcOrd="0" destOrd="0" presId="urn:microsoft.com/office/officeart/2018/2/layout/IconLabelList"/>
    <dgm:cxn modelId="{5F670465-7CEC-445D-9EB3-BDFA1C473A51}" srcId="{73CAC5E0-2E0D-4ECE-BC90-61FC2A6EB437}" destId="{CC8226D0-3065-430B-B3DD-3E0B60274CD7}" srcOrd="0" destOrd="0" parTransId="{CA5C5914-1DF7-459E-BB58-0BF647C9E939}" sibTransId="{176B0696-E8FC-4334-86B9-D7B9E17FFB9D}"/>
    <dgm:cxn modelId="{9A641574-CD87-410F-B8B9-EE1BAE757F72}" type="presOf" srcId="{73CAC5E0-2E0D-4ECE-BC90-61FC2A6EB437}" destId="{4DB278D9-CF78-4B8A-925F-D508FBE0050A}" srcOrd="0" destOrd="0" presId="urn:microsoft.com/office/officeart/2018/2/layout/IconLabelList"/>
    <dgm:cxn modelId="{A7D1AB7C-DB1C-4570-A78D-C7E01D83A11C}" type="presOf" srcId="{CC8226D0-3065-430B-B3DD-3E0B60274CD7}" destId="{2A3BEE6D-19F2-4FAF-89BB-9BBC689ED1B1}" srcOrd="0" destOrd="0" presId="urn:microsoft.com/office/officeart/2018/2/layout/IconLabelList"/>
    <dgm:cxn modelId="{3EB97D82-AB12-4653-9EEF-BE3AFED0CED5}" srcId="{73CAC5E0-2E0D-4ECE-BC90-61FC2A6EB437}" destId="{D38FF3A1-5570-422F-BFFD-D3E0ADBEA1AA}" srcOrd="4" destOrd="0" parTransId="{603DFFCE-466B-49C4-BBA6-BA57AA352905}" sibTransId="{90E52273-6A22-4CFC-BA87-E93DCBE54D1B}"/>
    <dgm:cxn modelId="{269D469E-ABBA-4652-BB8B-2C9280388ECB}" srcId="{73CAC5E0-2E0D-4ECE-BC90-61FC2A6EB437}" destId="{E7384425-24E7-4A15-8DF8-5D7C56B19C52}" srcOrd="3" destOrd="0" parTransId="{94D7BB64-1780-41D9-98B1-E49857A1D99A}" sibTransId="{7728B16F-B644-4350-B9F8-35D2AF07ADCC}"/>
    <dgm:cxn modelId="{6B131FB2-DB7F-4EE3-A2BE-05C6C66BA28F}" type="presOf" srcId="{E8F6B9AD-B0F4-46D1-B03A-FD37A391EABA}" destId="{51728DAF-5872-4C51-9011-33C9A969AB67}" srcOrd="0" destOrd="0" presId="urn:microsoft.com/office/officeart/2018/2/layout/IconLabelList"/>
    <dgm:cxn modelId="{411237CF-3D5B-454F-BB1E-BF49F9C17340}" type="presOf" srcId="{FF36D5F1-CA1C-4A60-8552-84B4AD929BF5}" destId="{81458317-94AF-4CA1-8171-203D9B136AB2}" srcOrd="0" destOrd="0" presId="urn:microsoft.com/office/officeart/2018/2/layout/IconLabelList"/>
    <dgm:cxn modelId="{4DDF7BD0-A6AF-4C84-ACBD-1F0128496FC8}" srcId="{73CAC5E0-2E0D-4ECE-BC90-61FC2A6EB437}" destId="{E8F6B9AD-B0F4-46D1-B03A-FD37A391EABA}" srcOrd="1" destOrd="0" parTransId="{6E3A4FBA-465E-4CD5-BB5A-6E7DEE9847D8}" sibTransId="{D84ACDD7-5692-45FE-ABA0-31165FF42E20}"/>
    <dgm:cxn modelId="{9FC801DC-BB01-4C92-BFFE-504CA31272FA}" srcId="{73CAC5E0-2E0D-4ECE-BC90-61FC2A6EB437}" destId="{FF36D5F1-CA1C-4A60-8552-84B4AD929BF5}" srcOrd="2" destOrd="0" parTransId="{AED40735-E9B9-416E-99EE-BAA477DA7A5A}" sibTransId="{AE1A1CA1-5D4B-4D59-87FD-734D6F7A4BBF}"/>
    <dgm:cxn modelId="{98A321E6-5DA0-4D24-B52D-3BCA85AA8D66}" type="presParOf" srcId="{4DB278D9-CF78-4B8A-925F-D508FBE0050A}" destId="{DB1EAF9F-AB01-42F0-946D-2DF87FAB908F}" srcOrd="0" destOrd="0" presId="urn:microsoft.com/office/officeart/2018/2/layout/IconLabelList"/>
    <dgm:cxn modelId="{CFD2240D-3D00-4BFE-ADAF-F728AD2DF104}" type="presParOf" srcId="{DB1EAF9F-AB01-42F0-946D-2DF87FAB908F}" destId="{89D84B21-6A5C-4C50-960F-EB2DB749D6E4}" srcOrd="0" destOrd="0" presId="urn:microsoft.com/office/officeart/2018/2/layout/IconLabelList"/>
    <dgm:cxn modelId="{CDFD4691-2C53-4F96-9D00-A5E779445D85}" type="presParOf" srcId="{DB1EAF9F-AB01-42F0-946D-2DF87FAB908F}" destId="{6DEF3618-0FFE-45B6-90E2-421AB310D90B}" srcOrd="1" destOrd="0" presId="urn:microsoft.com/office/officeart/2018/2/layout/IconLabelList"/>
    <dgm:cxn modelId="{C9A5B31D-114D-4F42-BCAC-8AD1025F9471}" type="presParOf" srcId="{DB1EAF9F-AB01-42F0-946D-2DF87FAB908F}" destId="{2A3BEE6D-19F2-4FAF-89BB-9BBC689ED1B1}" srcOrd="2" destOrd="0" presId="urn:microsoft.com/office/officeart/2018/2/layout/IconLabelList"/>
    <dgm:cxn modelId="{8868F3B7-EF70-469B-8D78-F276E7180951}" type="presParOf" srcId="{4DB278D9-CF78-4B8A-925F-D508FBE0050A}" destId="{5F91B390-2EA9-47D5-B2F8-101DCB9C62B5}" srcOrd="1" destOrd="0" presId="urn:microsoft.com/office/officeart/2018/2/layout/IconLabelList"/>
    <dgm:cxn modelId="{FC951A64-195E-4041-A545-02A428510CC1}" type="presParOf" srcId="{4DB278D9-CF78-4B8A-925F-D508FBE0050A}" destId="{B85F288F-043B-4E34-A7B1-26397E893050}" srcOrd="2" destOrd="0" presId="urn:microsoft.com/office/officeart/2018/2/layout/IconLabelList"/>
    <dgm:cxn modelId="{62D1396E-AA0B-4ECD-944C-8949FE2327A7}" type="presParOf" srcId="{B85F288F-043B-4E34-A7B1-26397E893050}" destId="{46A0AC25-8979-49D0-B395-0ABAAD5B9C10}" srcOrd="0" destOrd="0" presId="urn:microsoft.com/office/officeart/2018/2/layout/IconLabelList"/>
    <dgm:cxn modelId="{1F8B7CE4-536D-4DF3-B75B-D3399C1B9DF5}" type="presParOf" srcId="{B85F288F-043B-4E34-A7B1-26397E893050}" destId="{F3A783E9-5545-4FB7-9D58-1F056882BF37}" srcOrd="1" destOrd="0" presId="urn:microsoft.com/office/officeart/2018/2/layout/IconLabelList"/>
    <dgm:cxn modelId="{3E8270F0-3F9E-40C0-86A2-FB48FAE3A308}" type="presParOf" srcId="{B85F288F-043B-4E34-A7B1-26397E893050}" destId="{51728DAF-5872-4C51-9011-33C9A969AB67}" srcOrd="2" destOrd="0" presId="urn:microsoft.com/office/officeart/2018/2/layout/IconLabelList"/>
    <dgm:cxn modelId="{BC8FCB7E-C9FB-4280-8A2A-11A8E823F2EF}" type="presParOf" srcId="{4DB278D9-CF78-4B8A-925F-D508FBE0050A}" destId="{21B09166-C07B-4FF2-BA98-10AEE611CC70}" srcOrd="3" destOrd="0" presId="urn:microsoft.com/office/officeart/2018/2/layout/IconLabelList"/>
    <dgm:cxn modelId="{0F53DD94-E25F-44EC-BD29-ECC4955F06AE}" type="presParOf" srcId="{4DB278D9-CF78-4B8A-925F-D508FBE0050A}" destId="{F97C15FF-A9DE-4D1B-9143-45A3FD6DEE01}" srcOrd="4" destOrd="0" presId="urn:microsoft.com/office/officeart/2018/2/layout/IconLabelList"/>
    <dgm:cxn modelId="{013F5AE6-34EB-4982-90B9-BF5366D0845C}" type="presParOf" srcId="{F97C15FF-A9DE-4D1B-9143-45A3FD6DEE01}" destId="{2FCE2687-FC32-476F-ABDF-64525F129196}" srcOrd="0" destOrd="0" presId="urn:microsoft.com/office/officeart/2018/2/layout/IconLabelList"/>
    <dgm:cxn modelId="{BD25FB5F-6510-464D-989B-5A21DA38057F}" type="presParOf" srcId="{F97C15FF-A9DE-4D1B-9143-45A3FD6DEE01}" destId="{E63702D4-D6AA-4161-A24D-14D265316A8C}" srcOrd="1" destOrd="0" presId="urn:microsoft.com/office/officeart/2018/2/layout/IconLabelList"/>
    <dgm:cxn modelId="{669A6DD5-55B9-4AD5-93BB-0C408AC65D7F}" type="presParOf" srcId="{F97C15FF-A9DE-4D1B-9143-45A3FD6DEE01}" destId="{81458317-94AF-4CA1-8171-203D9B136AB2}" srcOrd="2" destOrd="0" presId="urn:microsoft.com/office/officeart/2018/2/layout/IconLabelList"/>
    <dgm:cxn modelId="{A756D692-3E1B-4C6C-90B9-CA9C7CC94000}" type="presParOf" srcId="{4DB278D9-CF78-4B8A-925F-D508FBE0050A}" destId="{4294DF88-340B-4FF1-A02C-75E2E0B1A1A8}" srcOrd="5" destOrd="0" presId="urn:microsoft.com/office/officeart/2018/2/layout/IconLabelList"/>
    <dgm:cxn modelId="{EE6882BE-7E1A-47DB-9682-7B7FD58163F1}" type="presParOf" srcId="{4DB278D9-CF78-4B8A-925F-D508FBE0050A}" destId="{003FF5E1-5C68-464F-AC9D-850A73E5F70E}" srcOrd="6" destOrd="0" presId="urn:microsoft.com/office/officeart/2018/2/layout/IconLabelList"/>
    <dgm:cxn modelId="{7B381B14-654F-446F-A495-53D0DDF1E9F7}" type="presParOf" srcId="{003FF5E1-5C68-464F-AC9D-850A73E5F70E}" destId="{4CA57D7E-4D12-45CA-8CF3-C2ECCC641FC6}" srcOrd="0" destOrd="0" presId="urn:microsoft.com/office/officeart/2018/2/layout/IconLabelList"/>
    <dgm:cxn modelId="{B63C7BC6-2A9B-4A6D-B88B-641F87B4F917}" type="presParOf" srcId="{003FF5E1-5C68-464F-AC9D-850A73E5F70E}" destId="{F69512F5-BF0B-4450-B281-64BDB0EB3D7D}" srcOrd="1" destOrd="0" presId="urn:microsoft.com/office/officeart/2018/2/layout/IconLabelList"/>
    <dgm:cxn modelId="{DA147ACC-2DFA-42E1-96BA-42430ACEC24D}" type="presParOf" srcId="{003FF5E1-5C68-464F-AC9D-850A73E5F70E}" destId="{4C4F1DB2-7273-4759-A169-6224A4D793E3}" srcOrd="2" destOrd="0" presId="urn:microsoft.com/office/officeart/2018/2/layout/IconLabelList"/>
    <dgm:cxn modelId="{204B4788-4021-4C34-B3A7-F0259957D167}" type="presParOf" srcId="{4DB278D9-CF78-4B8A-925F-D508FBE0050A}" destId="{9F4FE37C-4FBB-4EAB-92A8-2EEA2A4DBD63}" srcOrd="7" destOrd="0" presId="urn:microsoft.com/office/officeart/2018/2/layout/IconLabelList"/>
    <dgm:cxn modelId="{065E287D-FF8E-4181-AA1C-4506E29FF53B}" type="presParOf" srcId="{4DB278D9-CF78-4B8A-925F-D508FBE0050A}" destId="{18B4E451-7A40-4F10-96B1-17D8A33D32B9}" srcOrd="8" destOrd="0" presId="urn:microsoft.com/office/officeart/2018/2/layout/IconLabelList"/>
    <dgm:cxn modelId="{4C4026E4-A73B-41BD-ABF5-035DAC53685B}" type="presParOf" srcId="{18B4E451-7A40-4F10-96B1-17D8A33D32B9}" destId="{8D66CC7B-42F4-489A-805A-A864EFC6E58B}" srcOrd="0" destOrd="0" presId="urn:microsoft.com/office/officeart/2018/2/layout/IconLabelList"/>
    <dgm:cxn modelId="{60046722-C5A7-44D8-9356-33793534AB50}" type="presParOf" srcId="{18B4E451-7A40-4F10-96B1-17D8A33D32B9}" destId="{8CB3343E-B2D9-47CB-AEE2-F104B167D23C}" srcOrd="1" destOrd="0" presId="urn:microsoft.com/office/officeart/2018/2/layout/IconLabelList"/>
    <dgm:cxn modelId="{23CC5F97-4251-4F61-A909-2ADA049EB77D}" type="presParOf" srcId="{18B4E451-7A40-4F10-96B1-17D8A33D32B9}" destId="{7C25DB88-B670-4300-BB3D-08A4EDAFBCF4}"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9928BB5-EABA-4407-9AC2-529B217E7E9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F11977EE-CE6B-434A-94FD-50A245CDE3D4}">
      <dgm:prSet custT="1"/>
      <dgm:spPr/>
      <dgm:t>
        <a:bodyPr/>
        <a:lstStyle/>
        <a:p>
          <a:r>
            <a:rPr lang="it-IT" sz="2000" dirty="0">
              <a:latin typeface="Calibri" panose="020F0502020204030204" pitchFamily="34" charset="0"/>
              <a:ea typeface="Calibri" panose="020F0502020204030204" pitchFamily="34" charset="0"/>
              <a:cs typeface="Calibri" panose="020F0502020204030204" pitchFamily="34" charset="0"/>
            </a:rPr>
            <a:t>maggiore accessibilità, monitoraggio remoto, riduzione del fabbisogno di personale, costi potenzialmente inferiori.</a:t>
          </a:r>
          <a:endParaRPr lang="it-IT" sz="2000" dirty="0"/>
        </a:p>
      </dgm:t>
    </dgm:pt>
    <dgm:pt modelId="{F90501D8-D5BA-498A-BAA5-6DBEBB156A10}" type="parTrans" cxnId="{C7104DBF-ED29-414A-B680-97E19804A31A}">
      <dgm:prSet/>
      <dgm:spPr/>
      <dgm:t>
        <a:bodyPr/>
        <a:lstStyle/>
        <a:p>
          <a:endParaRPr lang="it-IT"/>
        </a:p>
      </dgm:t>
    </dgm:pt>
    <dgm:pt modelId="{48628F96-6EDB-4C48-AF78-CC79628965F0}" type="sibTrans" cxnId="{C7104DBF-ED29-414A-B680-97E19804A31A}">
      <dgm:prSet/>
      <dgm:spPr/>
      <dgm:t>
        <a:bodyPr/>
        <a:lstStyle/>
        <a:p>
          <a:endParaRPr lang="it-IT"/>
        </a:p>
      </dgm:t>
    </dgm:pt>
    <dgm:pt modelId="{F724D173-2CC7-4335-A1EE-B62179454D47}" type="pres">
      <dgm:prSet presAssocID="{79928BB5-EABA-4407-9AC2-529B217E7E9D}" presName="linear" presStyleCnt="0">
        <dgm:presLayoutVars>
          <dgm:animLvl val="lvl"/>
          <dgm:resizeHandles val="exact"/>
        </dgm:presLayoutVars>
      </dgm:prSet>
      <dgm:spPr/>
    </dgm:pt>
    <dgm:pt modelId="{DEBF3789-F2B8-4F8B-9289-CAEF7097ACBA}" type="pres">
      <dgm:prSet presAssocID="{F11977EE-CE6B-434A-94FD-50A245CDE3D4}" presName="parentText" presStyleLbl="node1" presStyleIdx="0" presStyleCnt="1" custLinFactNeighborX="222" custLinFactNeighborY="-774">
        <dgm:presLayoutVars>
          <dgm:chMax val="0"/>
          <dgm:bulletEnabled val="1"/>
        </dgm:presLayoutVars>
      </dgm:prSet>
      <dgm:spPr/>
    </dgm:pt>
  </dgm:ptLst>
  <dgm:cxnLst>
    <dgm:cxn modelId="{0B9C658B-00BD-493E-A69A-EA126100906D}" type="presOf" srcId="{79928BB5-EABA-4407-9AC2-529B217E7E9D}" destId="{F724D173-2CC7-4335-A1EE-B62179454D47}" srcOrd="0" destOrd="0" presId="urn:microsoft.com/office/officeart/2005/8/layout/vList2"/>
    <dgm:cxn modelId="{C7104DBF-ED29-414A-B680-97E19804A31A}" srcId="{79928BB5-EABA-4407-9AC2-529B217E7E9D}" destId="{F11977EE-CE6B-434A-94FD-50A245CDE3D4}" srcOrd="0" destOrd="0" parTransId="{F90501D8-D5BA-498A-BAA5-6DBEBB156A10}" sibTransId="{48628F96-6EDB-4C48-AF78-CC79628965F0}"/>
    <dgm:cxn modelId="{0EF98CBF-5DB4-4F44-9516-A23926F2BC97}" type="presOf" srcId="{F11977EE-CE6B-434A-94FD-50A245CDE3D4}" destId="{DEBF3789-F2B8-4F8B-9289-CAEF7097ACBA}" srcOrd="0" destOrd="0" presId="urn:microsoft.com/office/officeart/2005/8/layout/vList2"/>
    <dgm:cxn modelId="{52B7EBA1-5085-45CC-9797-2D280EBB35A2}" type="presParOf" srcId="{F724D173-2CC7-4335-A1EE-B62179454D47}" destId="{DEBF3789-F2B8-4F8B-9289-CAEF7097ACBA}"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FD356F-FE93-4054-999A-07BC56585230}"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C13FF140-62F3-42B8-9B0B-F04BCE472AD9}">
      <dgm:prSet custT="1"/>
      <dgm:spPr/>
      <dgm:t>
        <a:bodyPr/>
        <a:lstStyle/>
        <a:p>
          <a:pPr>
            <a:lnSpc>
              <a:spcPct val="100000"/>
            </a:lnSpc>
          </a:pPr>
          <a:r>
            <a:rPr lang="it-IT" sz="1600" b="1" cap="all" baseline="0" dirty="0">
              <a:latin typeface="Calibri" panose="020F0502020204030204" pitchFamily="34" charset="0"/>
              <a:ea typeface="Calibri" panose="020F0502020204030204" pitchFamily="34" charset="0"/>
              <a:cs typeface="Calibri" panose="020F0502020204030204" pitchFamily="34" charset="0"/>
            </a:rPr>
            <a:t>Personalizzazione</a:t>
          </a:r>
          <a:endParaRPr lang="it-IT" sz="1600" cap="all" baseline="0" dirty="0">
            <a:latin typeface="Calibri" panose="020F0502020204030204" pitchFamily="34" charset="0"/>
            <a:ea typeface="Calibri" panose="020F0502020204030204" pitchFamily="34" charset="0"/>
            <a:cs typeface="Calibri" panose="020F0502020204030204" pitchFamily="34" charset="0"/>
          </a:endParaRPr>
        </a:p>
        <a:p>
          <a:pPr>
            <a:lnSpc>
              <a:spcPct val="100000"/>
            </a:lnSpc>
          </a:pPr>
          <a:r>
            <a:rPr lang="it-IT" sz="1600" dirty="0">
              <a:latin typeface="Calibri" panose="020F0502020204030204" pitchFamily="34" charset="0"/>
              <a:ea typeface="Calibri" panose="020F0502020204030204" pitchFamily="34" charset="0"/>
              <a:cs typeface="Calibri" panose="020F0502020204030204" pitchFamily="34" charset="0"/>
            </a:rPr>
            <a:t>L'IA adatta i programmi riabilitativi alle esigenze specifiche di ogni paziente.</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E7470837-2709-4E03-A8F2-641003E34F03}" type="parTrans" cxnId="{8C425568-EC74-4F3D-BA3D-3B7E9A7B1BB4}">
      <dgm:prSet/>
      <dgm:spPr/>
      <dgm:t>
        <a:bodyPr/>
        <a:lstStyle/>
        <a:p>
          <a:endParaRPr lang="en-US"/>
        </a:p>
      </dgm:t>
    </dgm:pt>
    <dgm:pt modelId="{838D48BD-86FB-458D-B554-29041638825D}" type="sibTrans" cxnId="{8C425568-EC74-4F3D-BA3D-3B7E9A7B1BB4}">
      <dgm:prSet/>
      <dgm:spPr/>
      <dgm:t>
        <a:bodyPr/>
        <a:lstStyle/>
        <a:p>
          <a:endParaRPr lang="en-US"/>
        </a:p>
      </dgm:t>
    </dgm:pt>
    <dgm:pt modelId="{B28A94CC-D5E3-42EB-A34A-958BA5E60AA9}">
      <dgm:prSet custT="1"/>
      <dgm:spPr/>
      <dgm:t>
        <a:bodyPr/>
        <a:lstStyle/>
        <a:p>
          <a:pPr>
            <a:lnSpc>
              <a:spcPct val="100000"/>
            </a:lnSpc>
          </a:pPr>
          <a:r>
            <a:rPr lang="it-IT" sz="1600" b="1" cap="all" baseline="0" dirty="0">
              <a:latin typeface="Calibri" panose="020F0502020204030204" pitchFamily="34" charset="0"/>
              <a:ea typeface="Calibri" panose="020F0502020204030204" pitchFamily="34" charset="0"/>
              <a:cs typeface="Calibri" panose="020F0502020204030204" pitchFamily="34" charset="0"/>
            </a:rPr>
            <a:t>Accessibilità</a:t>
          </a:r>
        </a:p>
        <a:p>
          <a:pPr>
            <a:lnSpc>
              <a:spcPct val="100000"/>
            </a:lnSpc>
          </a:pPr>
          <a:r>
            <a:rPr lang="it-IT" sz="1600" dirty="0">
              <a:latin typeface="Calibri" panose="020F0502020204030204" pitchFamily="34" charset="0"/>
              <a:ea typeface="Calibri" panose="020F0502020204030204" pitchFamily="34" charset="0"/>
              <a:cs typeface="Calibri" panose="020F0502020204030204" pitchFamily="34" charset="0"/>
            </a:rPr>
            <a:t> Le soluzioni basate su IA permettono ai pazienti di ricevere cure di qualità anche a distanza.</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63093DCE-D3E1-4B92-9AF0-E8AC38DF6EDD}" type="parTrans" cxnId="{EC8FF763-84A1-40E1-943F-D6B28DB5372E}">
      <dgm:prSet/>
      <dgm:spPr/>
      <dgm:t>
        <a:bodyPr/>
        <a:lstStyle/>
        <a:p>
          <a:endParaRPr lang="en-US"/>
        </a:p>
      </dgm:t>
    </dgm:pt>
    <dgm:pt modelId="{5C8AF70A-F701-4017-84A3-629094C46B8F}" type="sibTrans" cxnId="{EC8FF763-84A1-40E1-943F-D6B28DB5372E}">
      <dgm:prSet/>
      <dgm:spPr/>
      <dgm:t>
        <a:bodyPr/>
        <a:lstStyle/>
        <a:p>
          <a:endParaRPr lang="en-US"/>
        </a:p>
      </dgm:t>
    </dgm:pt>
    <dgm:pt modelId="{20FE4547-89B3-48B7-86DB-CCEBBCAF03B1}">
      <dgm:prSet custT="1"/>
      <dgm:spPr/>
      <dgm:t>
        <a:bodyPr/>
        <a:lstStyle/>
        <a:p>
          <a:pPr>
            <a:lnSpc>
              <a:spcPct val="100000"/>
            </a:lnSpc>
          </a:pPr>
          <a:r>
            <a:rPr lang="it-IT" sz="1600" b="1" cap="all" baseline="0" dirty="0">
              <a:latin typeface="Calibri" panose="020F0502020204030204" pitchFamily="34" charset="0"/>
              <a:ea typeface="Calibri" panose="020F0502020204030204" pitchFamily="34" charset="0"/>
              <a:cs typeface="Calibri" panose="020F0502020204030204" pitchFamily="34" charset="0"/>
            </a:rPr>
            <a:t>Efficienza</a:t>
          </a:r>
        </a:p>
        <a:p>
          <a:pPr>
            <a:lnSpc>
              <a:spcPct val="100000"/>
            </a:lnSpc>
          </a:pPr>
          <a:r>
            <a:rPr lang="it-IT" sz="1600" dirty="0">
              <a:latin typeface="Calibri" panose="020F0502020204030204" pitchFamily="34" charset="0"/>
              <a:ea typeface="Calibri" panose="020F0502020204030204" pitchFamily="34" charset="0"/>
              <a:cs typeface="Calibri" panose="020F0502020204030204" pitchFamily="34" charset="0"/>
            </a:rPr>
            <a:t> Automatizzando alcune attività, l'IA libera tempo per i professionisti sanitari, migliorando la gestione delle risorse.</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98D2F864-2C1D-47DF-9212-C1AF10123B27}" type="parTrans" cxnId="{5B2CFB6E-A363-42A9-87F6-18AC0E3653FE}">
      <dgm:prSet/>
      <dgm:spPr/>
      <dgm:t>
        <a:bodyPr/>
        <a:lstStyle/>
        <a:p>
          <a:endParaRPr lang="en-US"/>
        </a:p>
      </dgm:t>
    </dgm:pt>
    <dgm:pt modelId="{C3D2C5A2-1775-40CB-BE84-4E58042340B3}" type="sibTrans" cxnId="{5B2CFB6E-A363-42A9-87F6-18AC0E3653FE}">
      <dgm:prSet/>
      <dgm:spPr/>
      <dgm:t>
        <a:bodyPr/>
        <a:lstStyle/>
        <a:p>
          <a:endParaRPr lang="en-US"/>
        </a:p>
      </dgm:t>
    </dgm:pt>
    <dgm:pt modelId="{E7245C7C-4C49-4FAE-969C-54684E1D7429}" type="pres">
      <dgm:prSet presAssocID="{37FD356F-FE93-4054-999A-07BC56585230}" presName="root" presStyleCnt="0">
        <dgm:presLayoutVars>
          <dgm:dir/>
          <dgm:resizeHandles val="exact"/>
        </dgm:presLayoutVars>
      </dgm:prSet>
      <dgm:spPr/>
    </dgm:pt>
    <dgm:pt modelId="{0F3D2347-408D-4C83-9B94-B7D8D5005F9D}" type="pres">
      <dgm:prSet presAssocID="{C13FF140-62F3-42B8-9B0B-F04BCE472AD9}" presName="compNode" presStyleCnt="0"/>
      <dgm:spPr/>
    </dgm:pt>
    <dgm:pt modelId="{A6CAD09E-2396-4340-A67A-0323CE139181}" type="pres">
      <dgm:prSet presAssocID="{C13FF140-62F3-42B8-9B0B-F04BCE472AD9}" presName="iconRect" presStyleLbl="node1" presStyleIdx="0" presStyleCnt="3"/>
      <dgm:spPr>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tetoscopio con riempimento a tinta unita"/>
        </a:ext>
      </dgm:extLst>
    </dgm:pt>
    <dgm:pt modelId="{9D07B1D3-9D05-488F-A3F2-84082476A24C}" type="pres">
      <dgm:prSet presAssocID="{C13FF140-62F3-42B8-9B0B-F04BCE472AD9}" presName="spaceRect" presStyleCnt="0"/>
      <dgm:spPr/>
    </dgm:pt>
    <dgm:pt modelId="{A91786B6-E766-4678-9BCB-80AB60E11258}" type="pres">
      <dgm:prSet presAssocID="{C13FF140-62F3-42B8-9B0B-F04BCE472AD9}" presName="textRect" presStyleLbl="revTx" presStyleIdx="0" presStyleCnt="3">
        <dgm:presLayoutVars>
          <dgm:chMax val="1"/>
          <dgm:chPref val="1"/>
        </dgm:presLayoutVars>
      </dgm:prSet>
      <dgm:spPr/>
    </dgm:pt>
    <dgm:pt modelId="{02158640-1D67-4954-85EB-C36B79BC1338}" type="pres">
      <dgm:prSet presAssocID="{838D48BD-86FB-458D-B554-29041638825D}" presName="sibTrans" presStyleCnt="0"/>
      <dgm:spPr/>
    </dgm:pt>
    <dgm:pt modelId="{43DD8937-9344-46C8-95F6-9D58F5E1216E}" type="pres">
      <dgm:prSet presAssocID="{B28A94CC-D5E3-42EB-A34A-958BA5E60AA9}" presName="compNode" presStyleCnt="0"/>
      <dgm:spPr/>
    </dgm:pt>
    <dgm:pt modelId="{0747DCC7-7F81-423F-AAE5-520195B47B55}" type="pres">
      <dgm:prSet presAssocID="{B28A94CC-D5E3-42EB-A34A-958BA5E60AA9}"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Lavoro in remoto con riempimento a tinta unita"/>
        </a:ext>
      </dgm:extLst>
    </dgm:pt>
    <dgm:pt modelId="{CB2254FA-EA22-4FEF-99E4-9D12FA4A13F1}" type="pres">
      <dgm:prSet presAssocID="{B28A94CC-D5E3-42EB-A34A-958BA5E60AA9}" presName="spaceRect" presStyleCnt="0"/>
      <dgm:spPr/>
    </dgm:pt>
    <dgm:pt modelId="{3EA73303-76E6-4223-B84F-3FA5609D5335}" type="pres">
      <dgm:prSet presAssocID="{B28A94CC-D5E3-42EB-A34A-958BA5E60AA9}" presName="textRect" presStyleLbl="revTx" presStyleIdx="1" presStyleCnt="3">
        <dgm:presLayoutVars>
          <dgm:chMax val="1"/>
          <dgm:chPref val="1"/>
        </dgm:presLayoutVars>
      </dgm:prSet>
      <dgm:spPr/>
    </dgm:pt>
    <dgm:pt modelId="{0CF84EE9-6E18-4D56-9059-3EFCBF395238}" type="pres">
      <dgm:prSet presAssocID="{5C8AF70A-F701-4017-84A3-629094C46B8F}" presName="sibTrans" presStyleCnt="0"/>
      <dgm:spPr/>
    </dgm:pt>
    <dgm:pt modelId="{FFE231E9-EBE4-4C08-8D30-718623C3226F}" type="pres">
      <dgm:prSet presAssocID="{20FE4547-89B3-48B7-86DB-CCEBBCAF03B1}" presName="compNode" presStyleCnt="0"/>
      <dgm:spPr/>
    </dgm:pt>
    <dgm:pt modelId="{0B0E15C9-F6C6-4081-B1FB-A386DE06C2A9}" type="pres">
      <dgm:prSet presAssocID="{20FE4547-89B3-48B7-86DB-CCEBBCAF03B1}"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ronometro 75% con riempimento a tinta unita"/>
        </a:ext>
      </dgm:extLst>
    </dgm:pt>
    <dgm:pt modelId="{7C9CE7F9-9867-4C1A-B1AD-FF521C514F04}" type="pres">
      <dgm:prSet presAssocID="{20FE4547-89B3-48B7-86DB-CCEBBCAF03B1}" presName="spaceRect" presStyleCnt="0"/>
      <dgm:spPr/>
    </dgm:pt>
    <dgm:pt modelId="{3915698E-F933-4F6F-B0C1-42D62705B979}" type="pres">
      <dgm:prSet presAssocID="{20FE4547-89B3-48B7-86DB-CCEBBCAF03B1}" presName="textRect" presStyleLbl="revTx" presStyleIdx="2" presStyleCnt="3">
        <dgm:presLayoutVars>
          <dgm:chMax val="1"/>
          <dgm:chPref val="1"/>
        </dgm:presLayoutVars>
      </dgm:prSet>
      <dgm:spPr/>
    </dgm:pt>
  </dgm:ptLst>
  <dgm:cxnLst>
    <dgm:cxn modelId="{7477BF08-23F1-4B7E-9F16-5BC61461B4E6}" type="presOf" srcId="{20FE4547-89B3-48B7-86DB-CCEBBCAF03B1}" destId="{3915698E-F933-4F6F-B0C1-42D62705B979}" srcOrd="0" destOrd="0" presId="urn:microsoft.com/office/officeart/2018/2/layout/IconLabelList"/>
    <dgm:cxn modelId="{44F9E908-67E5-4BFA-8FD9-64258088ED32}" type="presOf" srcId="{B28A94CC-D5E3-42EB-A34A-958BA5E60AA9}" destId="{3EA73303-76E6-4223-B84F-3FA5609D5335}" srcOrd="0" destOrd="0" presId="urn:microsoft.com/office/officeart/2018/2/layout/IconLabelList"/>
    <dgm:cxn modelId="{EC8FF763-84A1-40E1-943F-D6B28DB5372E}" srcId="{37FD356F-FE93-4054-999A-07BC56585230}" destId="{B28A94CC-D5E3-42EB-A34A-958BA5E60AA9}" srcOrd="1" destOrd="0" parTransId="{63093DCE-D3E1-4B92-9AF0-E8AC38DF6EDD}" sibTransId="{5C8AF70A-F701-4017-84A3-629094C46B8F}"/>
    <dgm:cxn modelId="{8C425568-EC74-4F3D-BA3D-3B7E9A7B1BB4}" srcId="{37FD356F-FE93-4054-999A-07BC56585230}" destId="{C13FF140-62F3-42B8-9B0B-F04BCE472AD9}" srcOrd="0" destOrd="0" parTransId="{E7470837-2709-4E03-A8F2-641003E34F03}" sibTransId="{838D48BD-86FB-458D-B554-29041638825D}"/>
    <dgm:cxn modelId="{5B2CFB6E-A363-42A9-87F6-18AC0E3653FE}" srcId="{37FD356F-FE93-4054-999A-07BC56585230}" destId="{20FE4547-89B3-48B7-86DB-CCEBBCAF03B1}" srcOrd="2" destOrd="0" parTransId="{98D2F864-2C1D-47DF-9212-C1AF10123B27}" sibTransId="{C3D2C5A2-1775-40CB-BE84-4E58042340B3}"/>
    <dgm:cxn modelId="{59B5A176-1907-427A-98B4-A382BCFE4AAB}" type="presOf" srcId="{37FD356F-FE93-4054-999A-07BC56585230}" destId="{E7245C7C-4C49-4FAE-969C-54684E1D7429}" srcOrd="0" destOrd="0" presId="urn:microsoft.com/office/officeart/2018/2/layout/IconLabelList"/>
    <dgm:cxn modelId="{EDEA07EE-7F59-4373-ABD4-AD5FC8C74953}" type="presOf" srcId="{C13FF140-62F3-42B8-9B0B-F04BCE472AD9}" destId="{A91786B6-E766-4678-9BCB-80AB60E11258}" srcOrd="0" destOrd="0" presId="urn:microsoft.com/office/officeart/2018/2/layout/IconLabelList"/>
    <dgm:cxn modelId="{E7D2A5DE-5E65-490E-84DB-C09C5B9630AB}" type="presParOf" srcId="{E7245C7C-4C49-4FAE-969C-54684E1D7429}" destId="{0F3D2347-408D-4C83-9B94-B7D8D5005F9D}" srcOrd="0" destOrd="0" presId="urn:microsoft.com/office/officeart/2018/2/layout/IconLabelList"/>
    <dgm:cxn modelId="{A931F2DF-75BC-4C85-B3E1-36A6E73F447C}" type="presParOf" srcId="{0F3D2347-408D-4C83-9B94-B7D8D5005F9D}" destId="{A6CAD09E-2396-4340-A67A-0323CE139181}" srcOrd="0" destOrd="0" presId="urn:microsoft.com/office/officeart/2018/2/layout/IconLabelList"/>
    <dgm:cxn modelId="{2FDE2E5C-11B3-4188-A2C0-EB33CA36AAE2}" type="presParOf" srcId="{0F3D2347-408D-4C83-9B94-B7D8D5005F9D}" destId="{9D07B1D3-9D05-488F-A3F2-84082476A24C}" srcOrd="1" destOrd="0" presId="urn:microsoft.com/office/officeart/2018/2/layout/IconLabelList"/>
    <dgm:cxn modelId="{F9214EF6-D6FB-4A22-901E-892F5E631F5F}" type="presParOf" srcId="{0F3D2347-408D-4C83-9B94-B7D8D5005F9D}" destId="{A91786B6-E766-4678-9BCB-80AB60E11258}" srcOrd="2" destOrd="0" presId="urn:microsoft.com/office/officeart/2018/2/layout/IconLabelList"/>
    <dgm:cxn modelId="{90D35E89-B20B-45C4-B0B3-092141752DF3}" type="presParOf" srcId="{E7245C7C-4C49-4FAE-969C-54684E1D7429}" destId="{02158640-1D67-4954-85EB-C36B79BC1338}" srcOrd="1" destOrd="0" presId="urn:microsoft.com/office/officeart/2018/2/layout/IconLabelList"/>
    <dgm:cxn modelId="{8B32469B-ACF6-4C76-A623-18D7E20AF7F1}" type="presParOf" srcId="{E7245C7C-4C49-4FAE-969C-54684E1D7429}" destId="{43DD8937-9344-46C8-95F6-9D58F5E1216E}" srcOrd="2" destOrd="0" presId="urn:microsoft.com/office/officeart/2018/2/layout/IconLabelList"/>
    <dgm:cxn modelId="{3DA85FEC-6AF4-4B05-B9C1-BCE1C115079A}" type="presParOf" srcId="{43DD8937-9344-46C8-95F6-9D58F5E1216E}" destId="{0747DCC7-7F81-423F-AAE5-520195B47B55}" srcOrd="0" destOrd="0" presId="urn:microsoft.com/office/officeart/2018/2/layout/IconLabelList"/>
    <dgm:cxn modelId="{5ACF1A4D-7181-4C23-8DA7-B7EE7D79FFD8}" type="presParOf" srcId="{43DD8937-9344-46C8-95F6-9D58F5E1216E}" destId="{CB2254FA-EA22-4FEF-99E4-9D12FA4A13F1}" srcOrd="1" destOrd="0" presId="urn:microsoft.com/office/officeart/2018/2/layout/IconLabelList"/>
    <dgm:cxn modelId="{31F8FE72-E5E9-4A22-9779-26E0CE0DA1A6}" type="presParOf" srcId="{43DD8937-9344-46C8-95F6-9D58F5E1216E}" destId="{3EA73303-76E6-4223-B84F-3FA5609D5335}" srcOrd="2" destOrd="0" presId="urn:microsoft.com/office/officeart/2018/2/layout/IconLabelList"/>
    <dgm:cxn modelId="{4A6B42BE-E245-4F62-9B5B-78D5146067F3}" type="presParOf" srcId="{E7245C7C-4C49-4FAE-969C-54684E1D7429}" destId="{0CF84EE9-6E18-4D56-9059-3EFCBF395238}" srcOrd="3" destOrd="0" presId="urn:microsoft.com/office/officeart/2018/2/layout/IconLabelList"/>
    <dgm:cxn modelId="{61188EF0-D8B0-438E-B716-E1F4F56096D3}" type="presParOf" srcId="{E7245C7C-4C49-4FAE-969C-54684E1D7429}" destId="{FFE231E9-EBE4-4C08-8D30-718623C3226F}" srcOrd="4" destOrd="0" presId="urn:microsoft.com/office/officeart/2018/2/layout/IconLabelList"/>
    <dgm:cxn modelId="{070D105B-5822-4F57-97B5-041D37C9BC63}" type="presParOf" srcId="{FFE231E9-EBE4-4C08-8D30-718623C3226F}" destId="{0B0E15C9-F6C6-4081-B1FB-A386DE06C2A9}" srcOrd="0" destOrd="0" presId="urn:microsoft.com/office/officeart/2018/2/layout/IconLabelList"/>
    <dgm:cxn modelId="{CE05C7BA-9F02-4EA5-958E-B85890C45EAA}" type="presParOf" srcId="{FFE231E9-EBE4-4C08-8D30-718623C3226F}" destId="{7C9CE7F9-9867-4C1A-B1AD-FF521C514F04}" srcOrd="1" destOrd="0" presId="urn:microsoft.com/office/officeart/2018/2/layout/IconLabelList"/>
    <dgm:cxn modelId="{353223F6-A826-4925-8C6C-2ECAC8999EF8}" type="presParOf" srcId="{FFE231E9-EBE4-4C08-8D30-718623C3226F}" destId="{3915698E-F933-4F6F-B0C1-42D62705B979}" srcOrd="2" destOrd="0" presId="urn:microsoft.com/office/officeart/2018/2/layout/IconLabel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11273C-BFF6-4723-AE38-45CB57C932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BB37535E-D2B6-4B70-B3CB-0B91FB044983}">
      <dgm:prSet/>
      <dgm:spPr/>
      <dgm:t>
        <a:bodyPr/>
        <a:lstStyle/>
        <a:p>
          <a:r>
            <a:rPr lang="it-IT" b="1" dirty="0">
              <a:latin typeface="Calibri" panose="020F0502020204030204" pitchFamily="34" charset="0"/>
              <a:ea typeface="Calibri" panose="020F0502020204030204" pitchFamily="34" charset="0"/>
              <a:cs typeface="Calibri" panose="020F0502020204030204" pitchFamily="34" charset="0"/>
            </a:rPr>
            <a:t>FONTE DEI DATI</a:t>
          </a:r>
          <a:endParaRPr lang="it-IT" dirty="0">
            <a:latin typeface="Calibri" panose="020F0502020204030204" pitchFamily="34" charset="0"/>
            <a:ea typeface="Calibri" panose="020F0502020204030204" pitchFamily="34" charset="0"/>
            <a:cs typeface="Calibri" panose="020F0502020204030204" pitchFamily="34" charset="0"/>
          </a:endParaRPr>
        </a:p>
      </dgm:t>
    </dgm:pt>
    <dgm:pt modelId="{106C1F92-6A95-43C3-B466-2B44ABF87609}" type="parTrans" cxnId="{78491367-B44A-4B77-B1B6-8F1DF561D412}">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5C9AC1B6-6F95-4CA3-BDC2-ABAD5E66E78E}" type="sibTrans" cxnId="{78491367-B44A-4B77-B1B6-8F1DF561D412}">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F99B307E-007C-4116-BA75-8A55DE4C34D9}">
      <dgm:prSet/>
      <dgm:spPr>
        <a:solidFill>
          <a:schemeClr val="accent1">
            <a:lumMod val="20000"/>
            <a:lumOff val="80000"/>
            <a:alpha val="90000"/>
          </a:schemeClr>
        </a:solidFill>
      </dgm:spPr>
      <dgm:t>
        <a:bodyPr/>
        <a:lstStyle/>
        <a:p>
          <a:pPr>
            <a:buFont typeface="Arial" panose="020B0604020202020204" pitchFamily="34" charset="0"/>
            <a:buChar char="•"/>
          </a:pPr>
          <a:r>
            <a:rPr lang="it-IT" dirty="0">
              <a:latin typeface="Calibri" panose="020F0502020204030204" pitchFamily="34" charset="0"/>
              <a:ea typeface="Calibri" panose="020F0502020204030204" pitchFamily="34" charset="0"/>
              <a:cs typeface="Calibri" panose="020F0502020204030204" pitchFamily="34" charset="0"/>
            </a:rPr>
            <a:t>Registri clinici e database esistenti di pazienti colpiti da ictus.</a:t>
          </a:r>
        </a:p>
      </dgm:t>
    </dgm:pt>
    <dgm:pt modelId="{3EF50D8F-E14A-4E94-B0DE-77830A8255CC}" type="parTrans" cxnId="{C745AEDE-7682-441A-845E-D0367449A670}">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FEF6B537-0ECF-475D-86BE-8EE184315908}" type="sibTrans" cxnId="{C745AEDE-7682-441A-845E-D0367449A670}">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B995D843-1C79-42B6-8DBB-DD0CC296903F}">
      <dgm:prSet/>
      <dgm:spPr/>
      <dgm:t>
        <a:bodyPr/>
        <a:lstStyle/>
        <a:p>
          <a:r>
            <a:rPr lang="it-IT" b="1" dirty="0">
              <a:latin typeface="Calibri" panose="020F0502020204030204" pitchFamily="34" charset="0"/>
              <a:ea typeface="Calibri" panose="020F0502020204030204" pitchFamily="34" charset="0"/>
              <a:cs typeface="Calibri" panose="020F0502020204030204" pitchFamily="34" charset="0"/>
            </a:rPr>
            <a:t>TECNICHE IA</a:t>
          </a:r>
          <a:endParaRPr lang="it-IT" dirty="0">
            <a:latin typeface="Calibri" panose="020F0502020204030204" pitchFamily="34" charset="0"/>
            <a:ea typeface="Calibri" panose="020F0502020204030204" pitchFamily="34" charset="0"/>
            <a:cs typeface="Calibri" panose="020F0502020204030204" pitchFamily="34" charset="0"/>
          </a:endParaRPr>
        </a:p>
        <a:p>
          <a:r>
            <a:rPr lang="it-IT" b="1" i="1" dirty="0">
              <a:latin typeface="Calibri" panose="020F0502020204030204" pitchFamily="34" charset="0"/>
              <a:ea typeface="Calibri" panose="020F0502020204030204" pitchFamily="34" charset="0"/>
              <a:cs typeface="Calibri" panose="020F0502020204030204" pitchFamily="34" charset="0"/>
            </a:rPr>
            <a:t>Machine learning</a:t>
          </a:r>
          <a:r>
            <a:rPr lang="it-IT" b="1" dirty="0">
              <a:latin typeface="Calibri" panose="020F0502020204030204" pitchFamily="34" charset="0"/>
              <a:ea typeface="Calibri" panose="020F0502020204030204" pitchFamily="34" charset="0"/>
              <a:cs typeface="Calibri" panose="020F0502020204030204" pitchFamily="34" charset="0"/>
            </a:rPr>
            <a:t> </a:t>
          </a:r>
          <a:r>
            <a:rPr lang="it-IT" b="1" i="1" dirty="0">
              <a:latin typeface="Calibri" panose="020F0502020204030204" pitchFamily="34" charset="0"/>
              <a:ea typeface="Calibri" panose="020F0502020204030204" pitchFamily="34" charset="0"/>
              <a:cs typeface="Calibri" panose="020F0502020204030204" pitchFamily="34" charset="0"/>
            </a:rPr>
            <a:t>supervisionato</a:t>
          </a:r>
          <a:endParaRPr lang="it-IT" dirty="0">
            <a:latin typeface="Calibri" panose="020F0502020204030204" pitchFamily="34" charset="0"/>
            <a:ea typeface="Calibri" panose="020F0502020204030204" pitchFamily="34" charset="0"/>
            <a:cs typeface="Calibri" panose="020F0502020204030204" pitchFamily="34" charset="0"/>
          </a:endParaRPr>
        </a:p>
      </dgm:t>
    </dgm:pt>
    <dgm:pt modelId="{9256D4D6-5BA7-4C57-9F9B-FF7F51094C70}" type="parTrans" cxnId="{840660DB-D095-472B-BBC9-3DB9BD64B2B5}">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8ACC2982-33AB-4639-B8C3-69FDB9FB8C5F}" type="sibTrans" cxnId="{840660DB-D095-472B-BBC9-3DB9BD64B2B5}">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0704305A-44F6-4202-A145-8C2D639D9EE8}">
      <dgm:prSet/>
      <dgm:spPr>
        <a:solidFill>
          <a:schemeClr val="accent1">
            <a:lumMod val="20000"/>
            <a:lumOff val="80000"/>
            <a:alpha val="90000"/>
          </a:schemeClr>
        </a:solidFill>
      </dgm:spPr>
      <dgm:t>
        <a:bodyPr/>
        <a:lstStyle/>
        <a:p>
          <a:r>
            <a:rPr lang="it-IT" dirty="0">
              <a:latin typeface="Calibri" panose="020F0502020204030204" pitchFamily="34" charset="0"/>
              <a:ea typeface="Calibri" panose="020F0502020204030204" pitchFamily="34" charset="0"/>
              <a:cs typeface="Calibri" panose="020F0502020204030204" pitchFamily="34" charset="0"/>
            </a:rPr>
            <a:t>Analizzare pattern ricorrenti nei dati.</a:t>
          </a:r>
        </a:p>
      </dgm:t>
    </dgm:pt>
    <dgm:pt modelId="{8BCBF387-5EFE-42E6-8709-BF3792BEE56A}" type="parTrans" cxnId="{A9BE6C31-2767-4F47-9047-D5697FC52A43}">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6E5E7FB7-38FB-4D64-8DDA-5669962043FB}" type="sibTrans" cxnId="{A9BE6C31-2767-4F47-9047-D5697FC52A43}">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C8D3BBC3-A181-4A54-8548-9EDF4273227E}">
      <dgm:prSet/>
      <dgm:spPr>
        <a:solidFill>
          <a:schemeClr val="accent1">
            <a:lumMod val="20000"/>
            <a:lumOff val="80000"/>
            <a:alpha val="90000"/>
          </a:schemeClr>
        </a:solidFill>
      </dgm:spPr>
      <dgm:t>
        <a:bodyPr/>
        <a:lstStyle/>
        <a:p>
          <a:r>
            <a:rPr lang="it-IT" dirty="0">
              <a:latin typeface="Calibri" panose="020F0502020204030204" pitchFamily="34" charset="0"/>
              <a:ea typeface="Calibri" panose="020F0502020204030204" pitchFamily="34" charset="0"/>
              <a:cs typeface="Calibri" panose="020F0502020204030204" pitchFamily="34" charset="0"/>
            </a:rPr>
            <a:t>Addestrare modelli predittivi basati su </a:t>
          </a:r>
          <a:r>
            <a:rPr lang="it-IT" dirty="0" err="1">
              <a:latin typeface="Calibri" panose="020F0502020204030204" pitchFamily="34" charset="0"/>
              <a:ea typeface="Calibri" panose="020F0502020204030204" pitchFamily="34" charset="0"/>
              <a:cs typeface="Calibri" panose="020F0502020204030204" pitchFamily="34" charset="0"/>
            </a:rPr>
            <a:t>outcome</a:t>
          </a:r>
          <a:r>
            <a:rPr lang="it-IT" dirty="0">
              <a:latin typeface="Calibri" panose="020F0502020204030204" pitchFamily="34" charset="0"/>
              <a:ea typeface="Calibri" panose="020F0502020204030204" pitchFamily="34" charset="0"/>
              <a:cs typeface="Calibri" panose="020F0502020204030204" pitchFamily="34" charset="0"/>
            </a:rPr>
            <a:t> passati (recupero, ricadute).</a:t>
          </a:r>
        </a:p>
      </dgm:t>
    </dgm:pt>
    <dgm:pt modelId="{18B9CF73-600B-452D-B889-FB6782CF1021}" type="parTrans" cxnId="{9F61C435-D009-4C73-BCD4-4AE2DD52424B}">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02DFD4AD-97C2-43F9-BE86-35D42DAD0CB9}" type="sibTrans" cxnId="{9F61C435-D009-4C73-BCD4-4AE2DD52424B}">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011B74E6-B615-45F3-870B-3013B1B21CFD}">
      <dgm:prSet/>
      <dgm:spPr>
        <a:solidFill>
          <a:schemeClr val="accent1">
            <a:lumMod val="20000"/>
            <a:lumOff val="80000"/>
            <a:alpha val="90000"/>
          </a:schemeClr>
        </a:solidFill>
      </dgm:spPr>
      <dgm:t>
        <a:bodyPr/>
        <a:lstStyle/>
        <a:p>
          <a:r>
            <a:rPr lang="it-IT" dirty="0">
              <a:latin typeface="Calibri" panose="020F0502020204030204" pitchFamily="34" charset="0"/>
              <a:ea typeface="Calibri" panose="020F0502020204030204" pitchFamily="34" charset="0"/>
              <a:cs typeface="Calibri" panose="020F0502020204030204" pitchFamily="34" charset="0"/>
            </a:rPr>
            <a:t>Aggiornare le previsioni man mano che nuovi dati vengono raccolti dal paziente.</a:t>
          </a:r>
        </a:p>
      </dgm:t>
    </dgm:pt>
    <dgm:pt modelId="{C73379DB-404A-4888-9B37-66BB887CACA6}" type="parTrans" cxnId="{C8C62638-43EF-45AC-896A-E9EB956EA818}">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17E3B344-821C-4A47-9886-C79381BFF8A5}" type="sibTrans" cxnId="{C8C62638-43EF-45AC-896A-E9EB956EA818}">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A8202011-D715-4782-BF65-D6C05155B7EA}">
      <dgm:prSet/>
      <dgm:spPr>
        <a:solidFill>
          <a:schemeClr val="accent1">
            <a:lumMod val="20000"/>
            <a:lumOff val="80000"/>
            <a:alpha val="90000"/>
          </a:schemeClr>
        </a:solidFill>
      </dgm:spPr>
      <dgm:t>
        <a:bodyPr/>
        <a:lstStyle/>
        <a:p>
          <a:pPr>
            <a:buFont typeface="Arial" panose="020B0604020202020204" pitchFamily="34" charset="0"/>
            <a:buChar char="•"/>
          </a:pPr>
          <a:r>
            <a:rPr lang="it-IT" dirty="0">
              <a:latin typeface="Calibri" panose="020F0502020204030204" pitchFamily="34" charset="0"/>
              <a:ea typeface="Calibri" panose="020F0502020204030204" pitchFamily="34" charset="0"/>
              <a:cs typeface="Calibri" panose="020F0502020204030204" pitchFamily="34" charset="0"/>
            </a:rPr>
            <a:t>Dati raccolti in tempo reale tramite l’uso attivo dell’applicazione (es. esercizi svolti, feedback, rilevazioni biometriche).</a:t>
          </a:r>
        </a:p>
      </dgm:t>
    </dgm:pt>
    <dgm:pt modelId="{06826690-17BD-492F-844C-6DEA2D907003}" type="parTrans" cxnId="{BF895B16-B88E-4F04-8784-EA49C6D5250E}">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0EF9522B-F932-41A0-B714-F8C65F86012B}" type="sibTrans" cxnId="{BF895B16-B88E-4F04-8784-EA49C6D5250E}">
      <dgm:prSet/>
      <dgm:spPr/>
      <dgm:t>
        <a:bodyPr/>
        <a:lstStyle/>
        <a:p>
          <a:endParaRPr lang="it-IT">
            <a:latin typeface="Calibri" panose="020F0502020204030204" pitchFamily="34" charset="0"/>
            <a:ea typeface="Calibri" panose="020F0502020204030204" pitchFamily="34" charset="0"/>
            <a:cs typeface="Calibri" panose="020F0502020204030204" pitchFamily="34" charset="0"/>
          </a:endParaRPr>
        </a:p>
      </dgm:t>
    </dgm:pt>
    <dgm:pt modelId="{F91918B3-117C-4611-A7BD-A528DCE10F40}" type="pres">
      <dgm:prSet presAssocID="{C511273C-BFF6-4723-AE38-45CB57C93203}" presName="Name0" presStyleCnt="0">
        <dgm:presLayoutVars>
          <dgm:dir/>
          <dgm:animLvl val="lvl"/>
          <dgm:resizeHandles val="exact"/>
        </dgm:presLayoutVars>
      </dgm:prSet>
      <dgm:spPr/>
    </dgm:pt>
    <dgm:pt modelId="{31540150-034A-4511-A8B7-8CE92129C0D5}" type="pres">
      <dgm:prSet presAssocID="{BB37535E-D2B6-4B70-B3CB-0B91FB044983}" presName="linNode" presStyleCnt="0"/>
      <dgm:spPr/>
    </dgm:pt>
    <dgm:pt modelId="{655297F3-0294-40F0-851D-236B28058A31}" type="pres">
      <dgm:prSet presAssocID="{BB37535E-D2B6-4B70-B3CB-0B91FB044983}" presName="parentText" presStyleLbl="node1" presStyleIdx="0" presStyleCnt="2">
        <dgm:presLayoutVars>
          <dgm:chMax val="1"/>
          <dgm:bulletEnabled val="1"/>
        </dgm:presLayoutVars>
      </dgm:prSet>
      <dgm:spPr/>
    </dgm:pt>
    <dgm:pt modelId="{359603AA-72D1-4614-A72F-7952BDD2D3E5}" type="pres">
      <dgm:prSet presAssocID="{BB37535E-D2B6-4B70-B3CB-0B91FB044983}" presName="descendantText" presStyleLbl="alignAccFollowNode1" presStyleIdx="0" presStyleCnt="2">
        <dgm:presLayoutVars>
          <dgm:bulletEnabled val="1"/>
        </dgm:presLayoutVars>
      </dgm:prSet>
      <dgm:spPr/>
    </dgm:pt>
    <dgm:pt modelId="{451AB363-0A44-4FFB-8D0E-A114F8FB35BA}" type="pres">
      <dgm:prSet presAssocID="{5C9AC1B6-6F95-4CA3-BDC2-ABAD5E66E78E}" presName="sp" presStyleCnt="0"/>
      <dgm:spPr/>
    </dgm:pt>
    <dgm:pt modelId="{F4ADE854-6F90-4D4B-801D-481867B2962B}" type="pres">
      <dgm:prSet presAssocID="{B995D843-1C79-42B6-8DBB-DD0CC296903F}" presName="linNode" presStyleCnt="0"/>
      <dgm:spPr/>
    </dgm:pt>
    <dgm:pt modelId="{2DEEDB6E-75F4-4114-ABA9-64DCD89D5C00}" type="pres">
      <dgm:prSet presAssocID="{B995D843-1C79-42B6-8DBB-DD0CC296903F}" presName="parentText" presStyleLbl="node1" presStyleIdx="1" presStyleCnt="2">
        <dgm:presLayoutVars>
          <dgm:chMax val="1"/>
          <dgm:bulletEnabled val="1"/>
        </dgm:presLayoutVars>
      </dgm:prSet>
      <dgm:spPr/>
    </dgm:pt>
    <dgm:pt modelId="{22022D6F-EF39-41AC-8575-BF2837BD06B7}" type="pres">
      <dgm:prSet presAssocID="{B995D843-1C79-42B6-8DBB-DD0CC296903F}" presName="descendantText" presStyleLbl="alignAccFollowNode1" presStyleIdx="1" presStyleCnt="2">
        <dgm:presLayoutVars>
          <dgm:bulletEnabled val="1"/>
        </dgm:presLayoutVars>
      </dgm:prSet>
      <dgm:spPr/>
    </dgm:pt>
  </dgm:ptLst>
  <dgm:cxnLst>
    <dgm:cxn modelId="{C6264211-6755-42B8-B272-8692CC9F4F7B}" type="presOf" srcId="{C8D3BBC3-A181-4A54-8548-9EDF4273227E}" destId="{22022D6F-EF39-41AC-8575-BF2837BD06B7}" srcOrd="0" destOrd="1" presId="urn:microsoft.com/office/officeart/2005/8/layout/vList5"/>
    <dgm:cxn modelId="{BF895B16-B88E-4F04-8784-EA49C6D5250E}" srcId="{BB37535E-D2B6-4B70-B3CB-0B91FB044983}" destId="{A8202011-D715-4782-BF65-D6C05155B7EA}" srcOrd="1" destOrd="0" parTransId="{06826690-17BD-492F-844C-6DEA2D907003}" sibTransId="{0EF9522B-F932-41A0-B714-F8C65F86012B}"/>
    <dgm:cxn modelId="{A9BE6C31-2767-4F47-9047-D5697FC52A43}" srcId="{B995D843-1C79-42B6-8DBB-DD0CC296903F}" destId="{0704305A-44F6-4202-A145-8C2D639D9EE8}" srcOrd="0" destOrd="0" parTransId="{8BCBF387-5EFE-42E6-8709-BF3792BEE56A}" sibTransId="{6E5E7FB7-38FB-4D64-8DDA-5669962043FB}"/>
    <dgm:cxn modelId="{9F61C435-D009-4C73-BCD4-4AE2DD52424B}" srcId="{B995D843-1C79-42B6-8DBB-DD0CC296903F}" destId="{C8D3BBC3-A181-4A54-8548-9EDF4273227E}" srcOrd="1" destOrd="0" parTransId="{18B9CF73-600B-452D-B889-FB6782CF1021}" sibTransId="{02DFD4AD-97C2-43F9-BE86-35D42DAD0CB9}"/>
    <dgm:cxn modelId="{C8C62638-43EF-45AC-896A-E9EB956EA818}" srcId="{B995D843-1C79-42B6-8DBB-DD0CC296903F}" destId="{011B74E6-B615-45F3-870B-3013B1B21CFD}" srcOrd="2" destOrd="0" parTransId="{C73379DB-404A-4888-9B37-66BB887CACA6}" sibTransId="{17E3B344-821C-4A47-9886-C79381BFF8A5}"/>
    <dgm:cxn modelId="{3B434661-D194-4B8E-B107-6B1738F817EB}" type="presOf" srcId="{011B74E6-B615-45F3-870B-3013B1B21CFD}" destId="{22022D6F-EF39-41AC-8575-BF2837BD06B7}" srcOrd="0" destOrd="2" presId="urn:microsoft.com/office/officeart/2005/8/layout/vList5"/>
    <dgm:cxn modelId="{EE455965-5408-43DC-87A3-7505EA18014E}" type="presOf" srcId="{A8202011-D715-4782-BF65-D6C05155B7EA}" destId="{359603AA-72D1-4614-A72F-7952BDD2D3E5}" srcOrd="0" destOrd="1" presId="urn:microsoft.com/office/officeart/2005/8/layout/vList5"/>
    <dgm:cxn modelId="{78491367-B44A-4B77-B1B6-8F1DF561D412}" srcId="{C511273C-BFF6-4723-AE38-45CB57C93203}" destId="{BB37535E-D2B6-4B70-B3CB-0B91FB044983}" srcOrd="0" destOrd="0" parTransId="{106C1F92-6A95-43C3-B466-2B44ABF87609}" sibTransId="{5C9AC1B6-6F95-4CA3-BDC2-ABAD5E66E78E}"/>
    <dgm:cxn modelId="{35469D49-CFDC-4A7C-91F2-3FC30D6ABDE7}" type="presOf" srcId="{C511273C-BFF6-4723-AE38-45CB57C93203}" destId="{F91918B3-117C-4611-A7BD-A528DCE10F40}" srcOrd="0" destOrd="0" presId="urn:microsoft.com/office/officeart/2005/8/layout/vList5"/>
    <dgm:cxn modelId="{EEDE4D6F-D873-48EC-96FC-F3CC7CB2F834}" type="presOf" srcId="{B995D843-1C79-42B6-8DBB-DD0CC296903F}" destId="{2DEEDB6E-75F4-4114-ABA9-64DCD89D5C00}" srcOrd="0" destOrd="0" presId="urn:microsoft.com/office/officeart/2005/8/layout/vList5"/>
    <dgm:cxn modelId="{352D8152-BB9F-4551-AD7A-B28ACF360F16}" type="presOf" srcId="{0704305A-44F6-4202-A145-8C2D639D9EE8}" destId="{22022D6F-EF39-41AC-8575-BF2837BD06B7}" srcOrd="0" destOrd="0" presId="urn:microsoft.com/office/officeart/2005/8/layout/vList5"/>
    <dgm:cxn modelId="{40DADE57-24D6-4794-B21E-0516BBF28C5B}" type="presOf" srcId="{BB37535E-D2B6-4B70-B3CB-0B91FB044983}" destId="{655297F3-0294-40F0-851D-236B28058A31}" srcOrd="0" destOrd="0" presId="urn:microsoft.com/office/officeart/2005/8/layout/vList5"/>
    <dgm:cxn modelId="{C21BE09E-7A9F-4F33-9D0B-580D917EAB95}" type="presOf" srcId="{F99B307E-007C-4116-BA75-8A55DE4C34D9}" destId="{359603AA-72D1-4614-A72F-7952BDD2D3E5}" srcOrd="0" destOrd="0" presId="urn:microsoft.com/office/officeart/2005/8/layout/vList5"/>
    <dgm:cxn modelId="{840660DB-D095-472B-BBC9-3DB9BD64B2B5}" srcId="{C511273C-BFF6-4723-AE38-45CB57C93203}" destId="{B995D843-1C79-42B6-8DBB-DD0CC296903F}" srcOrd="1" destOrd="0" parTransId="{9256D4D6-5BA7-4C57-9F9B-FF7F51094C70}" sibTransId="{8ACC2982-33AB-4639-B8C3-69FDB9FB8C5F}"/>
    <dgm:cxn modelId="{C745AEDE-7682-441A-845E-D0367449A670}" srcId="{BB37535E-D2B6-4B70-B3CB-0B91FB044983}" destId="{F99B307E-007C-4116-BA75-8A55DE4C34D9}" srcOrd="0" destOrd="0" parTransId="{3EF50D8F-E14A-4E94-B0DE-77830A8255CC}" sibTransId="{FEF6B537-0ECF-475D-86BE-8EE184315908}"/>
    <dgm:cxn modelId="{EC4D529E-1113-44BE-8DC3-A0D981CA7974}" type="presParOf" srcId="{F91918B3-117C-4611-A7BD-A528DCE10F40}" destId="{31540150-034A-4511-A8B7-8CE92129C0D5}" srcOrd="0" destOrd="0" presId="urn:microsoft.com/office/officeart/2005/8/layout/vList5"/>
    <dgm:cxn modelId="{56CCAC7C-6473-4C4A-B23F-D2EE72F11DED}" type="presParOf" srcId="{31540150-034A-4511-A8B7-8CE92129C0D5}" destId="{655297F3-0294-40F0-851D-236B28058A31}" srcOrd="0" destOrd="0" presId="urn:microsoft.com/office/officeart/2005/8/layout/vList5"/>
    <dgm:cxn modelId="{0B842CED-1EAC-4893-8B08-4B69D06E0F2B}" type="presParOf" srcId="{31540150-034A-4511-A8B7-8CE92129C0D5}" destId="{359603AA-72D1-4614-A72F-7952BDD2D3E5}" srcOrd="1" destOrd="0" presId="urn:microsoft.com/office/officeart/2005/8/layout/vList5"/>
    <dgm:cxn modelId="{2EB16D41-DF25-4D83-9949-51CD7E30E0CF}" type="presParOf" srcId="{F91918B3-117C-4611-A7BD-A528DCE10F40}" destId="{451AB363-0A44-4FFB-8D0E-A114F8FB35BA}" srcOrd="1" destOrd="0" presId="urn:microsoft.com/office/officeart/2005/8/layout/vList5"/>
    <dgm:cxn modelId="{D5EBE41F-8A5D-4307-A8AD-DE4E35D2AF7E}" type="presParOf" srcId="{F91918B3-117C-4611-A7BD-A528DCE10F40}" destId="{F4ADE854-6F90-4D4B-801D-481867B2962B}" srcOrd="2" destOrd="0" presId="urn:microsoft.com/office/officeart/2005/8/layout/vList5"/>
    <dgm:cxn modelId="{5E25B26A-C929-4AC9-87A2-56A43B1921EC}" type="presParOf" srcId="{F4ADE854-6F90-4D4B-801D-481867B2962B}" destId="{2DEEDB6E-75F4-4114-ABA9-64DCD89D5C00}" srcOrd="0" destOrd="0" presId="urn:microsoft.com/office/officeart/2005/8/layout/vList5"/>
    <dgm:cxn modelId="{ABE771F2-0294-4B88-B5BF-7E07E89F3F9B}" type="presParOf" srcId="{F4ADE854-6F90-4D4B-801D-481867B2962B}" destId="{22022D6F-EF39-41AC-8575-BF2837BD06B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AFAF57-D890-485D-BEA2-74A05A7FC57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60D8B1C-1C91-4563-A3AD-9E162CA83893}">
      <dgm:prSet custT="1"/>
      <dgm:spPr/>
      <dgm:t>
        <a:bodyPr/>
        <a:lstStyle/>
        <a:p>
          <a:pPr>
            <a:lnSpc>
              <a:spcPct val="100000"/>
            </a:lnSpc>
          </a:pPr>
          <a:r>
            <a:rPr lang="it-IT" sz="1600" b="1"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Valutazione automatica dei movimenti con IA</a:t>
          </a:r>
          <a:br>
            <a:rPr lang="it-IT" sz="1600" dirty="0">
              <a:latin typeface="Calibri" panose="020F0502020204030204" pitchFamily="34" charset="0"/>
              <a:ea typeface="Calibri" panose="020F0502020204030204" pitchFamily="34" charset="0"/>
              <a:cs typeface="Calibri" panose="020F0502020204030204" pitchFamily="34" charset="0"/>
            </a:rPr>
          </a:br>
          <a:r>
            <a:rPr lang="it-IT" sz="1600" dirty="0">
              <a:latin typeface="Calibri" panose="020F0502020204030204" pitchFamily="34" charset="0"/>
              <a:ea typeface="Calibri" panose="020F0502020204030204" pitchFamily="34" charset="0"/>
              <a:cs typeface="Calibri" panose="020F0502020204030204" pitchFamily="34" charset="0"/>
            </a:rPr>
            <a:t>Analisi dei dati raccolti da </a:t>
          </a:r>
          <a:r>
            <a:rPr lang="it-IT" sz="1600" b="1" dirty="0">
              <a:latin typeface="Calibri" panose="020F0502020204030204" pitchFamily="34" charset="0"/>
              <a:ea typeface="Calibri" panose="020F0502020204030204" pitchFamily="34" charset="0"/>
              <a:cs typeface="Calibri" panose="020F0502020204030204" pitchFamily="34" charset="0"/>
            </a:rPr>
            <a:t>sensori</a:t>
          </a:r>
          <a:r>
            <a:rPr lang="it-IT" sz="1600" dirty="0">
              <a:latin typeface="Calibri" panose="020F0502020204030204" pitchFamily="34" charset="0"/>
              <a:ea typeface="Calibri" panose="020F0502020204030204" pitchFamily="34" charset="0"/>
              <a:cs typeface="Calibri" panose="020F0502020204030204" pitchFamily="34" charset="0"/>
            </a:rPr>
            <a:t> (sensori inerziali, dispositivi EMG/EEG) durante l’esecuzione degli esercizi riabilitativi. Gli algoritmi di </a:t>
          </a:r>
          <a:r>
            <a:rPr lang="it-IT" sz="1600" b="1" dirty="0">
              <a:latin typeface="Calibri" panose="020F0502020204030204" pitchFamily="34" charset="0"/>
              <a:ea typeface="Calibri" panose="020F0502020204030204" pitchFamily="34" charset="0"/>
              <a:cs typeface="Calibri" panose="020F0502020204030204" pitchFamily="34" charset="0"/>
            </a:rPr>
            <a:t>deep learning</a:t>
          </a:r>
          <a:r>
            <a:rPr lang="it-IT" sz="1600" dirty="0">
              <a:latin typeface="Calibri" panose="020F0502020204030204" pitchFamily="34" charset="0"/>
              <a:ea typeface="Calibri" panose="020F0502020204030204" pitchFamily="34" charset="0"/>
              <a:cs typeface="Calibri" panose="020F0502020204030204" pitchFamily="34" charset="0"/>
            </a:rPr>
            <a:t>, sono utilizzati per valutare la correttezza e la qualità del movimento, offrendo correlazioni elevate con le valutazioni dei terapisti</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23FDC509-0D58-4AB0-B88F-4E11B8995134}" type="parTrans" cxnId="{D50BEAF4-999D-4567-B4E4-3889CA4BDD54}">
      <dgm:prSet/>
      <dgm:spPr/>
      <dgm:t>
        <a:bodyPr/>
        <a:lstStyle/>
        <a:p>
          <a:endParaRPr lang="en-US"/>
        </a:p>
      </dgm:t>
    </dgm:pt>
    <dgm:pt modelId="{39582D0F-4670-49BC-8242-D4E13EC42ADC}" type="sibTrans" cxnId="{D50BEAF4-999D-4567-B4E4-3889CA4BDD54}">
      <dgm:prSet/>
      <dgm:spPr/>
      <dgm:t>
        <a:bodyPr/>
        <a:lstStyle/>
        <a:p>
          <a:endParaRPr lang="en-US"/>
        </a:p>
      </dgm:t>
    </dgm:pt>
    <dgm:pt modelId="{92E3A05E-F7E5-4511-8C83-50B9F3D64205}">
      <dgm:prSet custT="1"/>
      <dgm:spPr/>
      <dgm:t>
        <a:bodyPr/>
        <a:lstStyle/>
        <a:p>
          <a:pPr>
            <a:lnSpc>
              <a:spcPct val="100000"/>
            </a:lnSpc>
          </a:pPr>
          <a:r>
            <a:rPr lang="it-IT" sz="1600" b="1"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Classificazione e scoring dei movimenti</a:t>
          </a:r>
          <a:br>
            <a:rPr lang="it-IT" sz="1600" dirty="0">
              <a:latin typeface="Calibri" panose="020F0502020204030204" pitchFamily="34" charset="0"/>
              <a:ea typeface="Calibri" panose="020F0502020204030204" pitchFamily="34" charset="0"/>
              <a:cs typeface="Calibri" panose="020F0502020204030204" pitchFamily="34" charset="0"/>
            </a:rPr>
          </a:br>
          <a:r>
            <a:rPr lang="it-IT" sz="1600" dirty="0">
              <a:latin typeface="Calibri" panose="020F0502020204030204" pitchFamily="34" charset="0"/>
              <a:ea typeface="Calibri" panose="020F0502020204030204" pitchFamily="34" charset="0"/>
              <a:cs typeface="Calibri" panose="020F0502020204030204" pitchFamily="34" charset="0"/>
            </a:rPr>
            <a:t>Le </a:t>
          </a:r>
          <a:r>
            <a:rPr lang="it-IT" sz="1600" b="1" dirty="0">
              <a:latin typeface="Calibri" panose="020F0502020204030204" pitchFamily="34" charset="0"/>
              <a:ea typeface="Calibri" panose="020F0502020204030204" pitchFamily="34" charset="0"/>
              <a:cs typeface="Calibri" panose="020F0502020204030204" pitchFamily="34" charset="0"/>
            </a:rPr>
            <a:t>reti neurali </a:t>
          </a:r>
          <a:r>
            <a:rPr lang="it-IT" sz="1600" b="1" dirty="0" err="1">
              <a:latin typeface="Calibri" panose="020F0502020204030204" pitchFamily="34" charset="0"/>
              <a:ea typeface="Calibri" panose="020F0502020204030204" pitchFamily="34" charset="0"/>
              <a:cs typeface="Calibri" panose="020F0502020204030204" pitchFamily="34" charset="0"/>
            </a:rPr>
            <a:t>convoluzionali</a:t>
          </a:r>
          <a:r>
            <a:rPr lang="it-IT" sz="1600" b="1" dirty="0">
              <a:latin typeface="Calibri" panose="020F0502020204030204" pitchFamily="34" charset="0"/>
              <a:ea typeface="Calibri" panose="020F0502020204030204" pitchFamily="34" charset="0"/>
              <a:cs typeface="Calibri" panose="020F0502020204030204" pitchFamily="34" charset="0"/>
            </a:rPr>
            <a:t> (CNN</a:t>
          </a:r>
          <a:r>
            <a:rPr lang="it-IT" sz="1600" dirty="0">
              <a:latin typeface="Calibri" panose="020F0502020204030204" pitchFamily="34" charset="0"/>
              <a:ea typeface="Calibri" panose="020F0502020204030204" pitchFamily="34" charset="0"/>
              <a:cs typeface="Calibri" panose="020F0502020204030204" pitchFamily="34" charset="0"/>
            </a:rPr>
            <a:t>) e le </a:t>
          </a:r>
          <a:r>
            <a:rPr lang="it-IT" sz="1600" b="1" dirty="0">
              <a:latin typeface="Calibri" panose="020F0502020204030204" pitchFamily="34" charset="0"/>
              <a:ea typeface="Calibri" panose="020F0502020204030204" pitchFamily="34" charset="0"/>
              <a:cs typeface="Calibri" panose="020F0502020204030204" pitchFamily="34" charset="0"/>
            </a:rPr>
            <a:t>Long Short-</a:t>
          </a:r>
          <a:r>
            <a:rPr lang="it-IT" sz="1600" b="1" dirty="0" err="1">
              <a:latin typeface="Calibri" panose="020F0502020204030204" pitchFamily="34" charset="0"/>
              <a:ea typeface="Calibri" panose="020F0502020204030204" pitchFamily="34" charset="0"/>
              <a:cs typeface="Calibri" panose="020F0502020204030204" pitchFamily="34" charset="0"/>
            </a:rPr>
            <a:t>Term</a:t>
          </a:r>
          <a:r>
            <a:rPr lang="it-IT" sz="1600" b="1" dirty="0">
              <a:latin typeface="Calibri" panose="020F0502020204030204" pitchFamily="34" charset="0"/>
              <a:ea typeface="Calibri" panose="020F0502020204030204" pitchFamily="34" charset="0"/>
              <a:cs typeface="Calibri" panose="020F0502020204030204" pitchFamily="34" charset="0"/>
            </a:rPr>
            <a:t> Memory (LSTM</a:t>
          </a:r>
          <a:r>
            <a:rPr lang="it-IT" sz="1600" dirty="0">
              <a:latin typeface="Calibri" panose="020F0502020204030204" pitchFamily="34" charset="0"/>
              <a:ea typeface="Calibri" panose="020F0502020204030204" pitchFamily="34" charset="0"/>
              <a:cs typeface="Calibri" panose="020F0502020204030204" pitchFamily="34" charset="0"/>
            </a:rPr>
            <a:t>) sono applicate per classificare le esecuzioni come corrette o scorrette e per predire punteggi quantitativi di valutazione (analoghi a scale cliniche).</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01FE5D64-AF12-489E-BEEB-CDD545A7F307}" type="parTrans" cxnId="{A981A5F5-40F2-4AEF-ABDD-842A92F8D1AF}">
      <dgm:prSet/>
      <dgm:spPr/>
      <dgm:t>
        <a:bodyPr/>
        <a:lstStyle/>
        <a:p>
          <a:endParaRPr lang="en-US"/>
        </a:p>
      </dgm:t>
    </dgm:pt>
    <dgm:pt modelId="{D56D489F-520F-4033-81D9-3F2EFC0F2DCE}" type="sibTrans" cxnId="{A981A5F5-40F2-4AEF-ABDD-842A92F8D1AF}">
      <dgm:prSet/>
      <dgm:spPr/>
      <dgm:t>
        <a:bodyPr/>
        <a:lstStyle/>
        <a:p>
          <a:endParaRPr lang="en-US"/>
        </a:p>
      </dgm:t>
    </dgm:pt>
    <dgm:pt modelId="{854D9074-3121-4570-BD26-AC5A772533D9}">
      <dgm:prSet custT="1"/>
      <dgm:spPr/>
      <dgm:t>
        <a:bodyPr/>
        <a:lstStyle/>
        <a:p>
          <a:pPr>
            <a:lnSpc>
              <a:spcPct val="100000"/>
            </a:lnSpc>
          </a:pPr>
          <a:r>
            <a:rPr lang="it-IT" sz="1600" b="1"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Apprendimento da pochi dati e generalizzazione</a:t>
          </a:r>
          <a:br>
            <a:rPr lang="it-IT" sz="1600" dirty="0">
              <a:latin typeface="Calibri" panose="020F0502020204030204" pitchFamily="34" charset="0"/>
              <a:ea typeface="Calibri" panose="020F0502020204030204" pitchFamily="34" charset="0"/>
              <a:cs typeface="Calibri" panose="020F0502020204030204" pitchFamily="34" charset="0"/>
            </a:rPr>
          </a:br>
          <a:r>
            <a:rPr lang="it-IT" sz="1600" dirty="0">
              <a:latin typeface="Calibri" panose="020F0502020204030204" pitchFamily="34" charset="0"/>
              <a:ea typeface="Calibri" panose="020F0502020204030204" pitchFamily="34" charset="0"/>
              <a:cs typeface="Calibri" panose="020F0502020204030204" pitchFamily="34" charset="0"/>
            </a:rPr>
            <a:t>Tecniche di </a:t>
          </a:r>
          <a:r>
            <a:rPr lang="it-IT" sz="1600" b="1" dirty="0" err="1">
              <a:latin typeface="Calibri" panose="020F0502020204030204" pitchFamily="34" charset="0"/>
              <a:ea typeface="Calibri" panose="020F0502020204030204" pitchFamily="34" charset="0"/>
              <a:cs typeface="Calibri" panose="020F0502020204030204" pitchFamily="34" charset="0"/>
            </a:rPr>
            <a:t>few</a:t>
          </a:r>
          <a:r>
            <a:rPr lang="it-IT" sz="1600" b="1" dirty="0">
              <a:latin typeface="Calibri" panose="020F0502020204030204" pitchFamily="34" charset="0"/>
              <a:ea typeface="Calibri" panose="020F0502020204030204" pitchFamily="34" charset="0"/>
              <a:cs typeface="Calibri" panose="020F0502020204030204" pitchFamily="34" charset="0"/>
            </a:rPr>
            <a:t>-shot e zero-shot learning </a:t>
          </a:r>
          <a:r>
            <a:rPr lang="it-IT" sz="1600" dirty="0">
              <a:latin typeface="Calibri" panose="020F0502020204030204" pitchFamily="34" charset="0"/>
              <a:ea typeface="Calibri" panose="020F0502020204030204" pitchFamily="34" charset="0"/>
              <a:cs typeface="Calibri" panose="020F0502020204030204" pitchFamily="34" charset="0"/>
            </a:rPr>
            <a:t>per affrontare la scarsità di dataset ampi e ben annotati, comune nel settore della riabilitazione. </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B39F8B77-07E8-4958-A2B6-D452FE744499}" type="parTrans" cxnId="{C3BE33D3-2AD4-435F-8AF0-38EE44557925}">
      <dgm:prSet/>
      <dgm:spPr/>
      <dgm:t>
        <a:bodyPr/>
        <a:lstStyle/>
        <a:p>
          <a:endParaRPr lang="en-US"/>
        </a:p>
      </dgm:t>
    </dgm:pt>
    <dgm:pt modelId="{FCF3177D-7512-46D0-8640-29457DE2E3FF}" type="sibTrans" cxnId="{C3BE33D3-2AD4-435F-8AF0-38EE44557925}">
      <dgm:prSet/>
      <dgm:spPr/>
      <dgm:t>
        <a:bodyPr/>
        <a:lstStyle/>
        <a:p>
          <a:endParaRPr lang="en-US"/>
        </a:p>
      </dgm:t>
    </dgm:pt>
    <dgm:pt modelId="{CD37A646-DED1-42DB-8BD0-5DA7827BF24A}">
      <dgm:prSet custT="1"/>
      <dgm:spPr>
        <a:solidFill>
          <a:schemeClr val="tx2">
            <a:lumMod val="10000"/>
            <a:lumOff val="90000"/>
          </a:schemeClr>
        </a:solidFill>
      </dgm:spPr>
      <dgm:t>
        <a:bodyPr/>
        <a:lstStyle/>
        <a:p>
          <a:pPr>
            <a:lnSpc>
              <a:spcPct val="100000"/>
            </a:lnSpc>
          </a:pPr>
          <a:r>
            <a:rPr lang="it-IT" sz="1600" b="1"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Integrazione con sistemi robotici e VR</a:t>
          </a:r>
          <a:br>
            <a:rPr lang="it-IT" sz="1600" dirty="0">
              <a:latin typeface="Calibri" panose="020F0502020204030204" pitchFamily="34" charset="0"/>
              <a:ea typeface="Calibri" panose="020F0502020204030204" pitchFamily="34" charset="0"/>
              <a:cs typeface="Calibri" panose="020F0502020204030204" pitchFamily="34" charset="0"/>
            </a:rPr>
          </a:br>
          <a:r>
            <a:rPr lang="it-IT" sz="1600" dirty="0">
              <a:latin typeface="Calibri" panose="020F0502020204030204" pitchFamily="34" charset="0"/>
              <a:ea typeface="Calibri" panose="020F0502020204030204" pitchFamily="34" charset="0"/>
              <a:cs typeface="Calibri" panose="020F0502020204030204" pitchFamily="34" charset="0"/>
            </a:rPr>
            <a:t>Controllo adattativo di </a:t>
          </a:r>
          <a:r>
            <a:rPr lang="it-IT" sz="1600" b="1" dirty="0">
              <a:latin typeface="Calibri" panose="020F0502020204030204" pitchFamily="34" charset="0"/>
              <a:ea typeface="Calibri" panose="020F0502020204030204" pitchFamily="34" charset="0"/>
              <a:cs typeface="Calibri" panose="020F0502020204030204" pitchFamily="34" charset="0"/>
            </a:rPr>
            <a:t>esoscheletri</a:t>
          </a:r>
          <a:r>
            <a:rPr lang="it-IT" sz="1600" dirty="0">
              <a:latin typeface="Calibri" panose="020F0502020204030204" pitchFamily="34" charset="0"/>
              <a:ea typeface="Calibri" panose="020F0502020204030204" pitchFamily="34" charset="0"/>
              <a:cs typeface="Calibri" panose="020F0502020204030204" pitchFamily="34" charset="0"/>
            </a:rPr>
            <a:t> e </a:t>
          </a:r>
          <a:r>
            <a:rPr lang="it-IT" sz="1600" b="1" dirty="0">
              <a:latin typeface="Calibri" panose="020F0502020204030204" pitchFamily="34" charset="0"/>
              <a:ea typeface="Calibri" panose="020F0502020204030204" pitchFamily="34" charset="0"/>
              <a:cs typeface="Calibri" panose="020F0502020204030204" pitchFamily="34" charset="0"/>
            </a:rPr>
            <a:t>dispositivi robotici</a:t>
          </a:r>
          <a:r>
            <a:rPr lang="it-IT" sz="1600" dirty="0">
              <a:latin typeface="Calibri" panose="020F0502020204030204" pitchFamily="34" charset="0"/>
              <a:ea typeface="Calibri" panose="020F0502020204030204" pitchFamily="34" charset="0"/>
              <a:cs typeface="Calibri" panose="020F0502020204030204" pitchFamily="34" charset="0"/>
            </a:rPr>
            <a:t>, sfruttando segnali biologici come EMG o EEG per personalizzare l’utilizzo. Nei sistemi VR, è impiegata per monitorare le performance del paziente in ambienti virtuali </a:t>
          </a:r>
          <a:r>
            <a:rPr lang="it-IT" sz="1600" dirty="0" err="1">
              <a:latin typeface="Calibri" panose="020F0502020204030204" pitchFamily="34" charset="0"/>
              <a:ea typeface="Calibri" panose="020F0502020204030204" pitchFamily="34" charset="0"/>
              <a:cs typeface="Calibri" panose="020F0502020204030204" pitchFamily="34" charset="0"/>
            </a:rPr>
            <a:t>gamificati</a:t>
          </a:r>
          <a:r>
            <a:rPr lang="it-IT" sz="1600" dirty="0">
              <a:latin typeface="Calibri" panose="020F0502020204030204" pitchFamily="34" charset="0"/>
              <a:ea typeface="Calibri" panose="020F0502020204030204" pitchFamily="34" charset="0"/>
              <a:cs typeface="Calibri" panose="020F0502020204030204" pitchFamily="34" charset="0"/>
            </a:rPr>
            <a:t>, fornendo feedback automatico e in tempo reale, incrementando così la compliance al trattamento.</a:t>
          </a:r>
          <a:endParaRPr lang="en-US" sz="1600" dirty="0">
            <a:latin typeface="Calibri" panose="020F0502020204030204" pitchFamily="34" charset="0"/>
            <a:ea typeface="Calibri" panose="020F0502020204030204" pitchFamily="34" charset="0"/>
            <a:cs typeface="Calibri" panose="020F0502020204030204" pitchFamily="34" charset="0"/>
          </a:endParaRPr>
        </a:p>
      </dgm:t>
    </dgm:pt>
    <dgm:pt modelId="{64D1D0A6-D813-4892-9059-F840C2FA62E5}" type="parTrans" cxnId="{CF9C25CC-42A8-4A8F-BAE5-00AD10670911}">
      <dgm:prSet/>
      <dgm:spPr/>
      <dgm:t>
        <a:bodyPr/>
        <a:lstStyle/>
        <a:p>
          <a:endParaRPr lang="en-US"/>
        </a:p>
      </dgm:t>
    </dgm:pt>
    <dgm:pt modelId="{FF6E8A57-A354-4A8F-A241-1298BB24FD94}" type="sibTrans" cxnId="{CF9C25CC-42A8-4A8F-BAE5-00AD10670911}">
      <dgm:prSet/>
      <dgm:spPr/>
      <dgm:t>
        <a:bodyPr/>
        <a:lstStyle/>
        <a:p>
          <a:endParaRPr lang="en-US"/>
        </a:p>
      </dgm:t>
    </dgm:pt>
    <dgm:pt modelId="{8105848E-32A1-46DB-BDD5-6D828BC74455}" type="pres">
      <dgm:prSet presAssocID="{D2AFAF57-D890-485D-BEA2-74A05A7FC570}" presName="root" presStyleCnt="0">
        <dgm:presLayoutVars>
          <dgm:dir/>
          <dgm:resizeHandles val="exact"/>
        </dgm:presLayoutVars>
      </dgm:prSet>
      <dgm:spPr/>
    </dgm:pt>
    <dgm:pt modelId="{6449D4D3-1D2F-4798-ACBA-A4D31FA35622}" type="pres">
      <dgm:prSet presAssocID="{160D8B1C-1C91-4563-A3AD-9E162CA83893}" presName="compNode" presStyleCnt="0"/>
      <dgm:spPr/>
    </dgm:pt>
    <dgm:pt modelId="{0CB98574-B1DC-476A-A42A-EC4B1DCFD02A}" type="pres">
      <dgm:prSet presAssocID="{160D8B1C-1C91-4563-A3AD-9E162CA83893}" presName="bgRect" presStyleLbl="bgShp" presStyleIdx="0" presStyleCnt="4"/>
      <dgm:spPr>
        <a:solidFill>
          <a:schemeClr val="tx2">
            <a:lumMod val="10000"/>
            <a:lumOff val="90000"/>
          </a:schemeClr>
        </a:solidFill>
      </dgm:spPr>
    </dgm:pt>
    <dgm:pt modelId="{91317C2D-57DC-49D2-BB9F-05B4A61ED290}" type="pres">
      <dgm:prSet presAssocID="{160D8B1C-1C91-4563-A3AD-9E162CA83893}" presName="iconRect" presStyleLbl="node1" presStyleIdx="0" presStyleCnt="4" custScaleX="149679" custScaleY="159034"/>
      <dgm:spPr>
        <a:blipFill>
          <a:blip xmlns:r="http://schemas.openxmlformats.org/officeDocument/2006/relationships" r:embed="rId1">
            <a:extLst>
              <a:ext uri="{96DAC541-7B7A-43D3-8B79-37D633B846F1}">
                <asvg:svgBlip xmlns:asvg="http://schemas.microsoft.com/office/drawing/2016/SVG/main" r:embed="rId2"/>
              </a:ext>
            </a:extLst>
          </a:blip>
          <a:srcRect/>
          <a:stretch>
            <a:fillRect l="-3000" r="-3000"/>
          </a:stretch>
        </a:blipFill>
        <a:ln>
          <a:noFill/>
        </a:ln>
      </dgm:spPr>
      <dgm:extLst>
        <a:ext uri="{E40237B7-FDA0-4F09-8148-C483321AD2D9}">
          <dgm14:cNvPr xmlns:dgm14="http://schemas.microsoft.com/office/drawing/2010/diagram" id="0" name="" descr="Passi di danza con riempimento a tinta unita"/>
        </a:ext>
      </dgm:extLst>
    </dgm:pt>
    <dgm:pt modelId="{B487B4A3-7D9C-4472-8CE1-98D748EFD5F6}" type="pres">
      <dgm:prSet presAssocID="{160D8B1C-1C91-4563-A3AD-9E162CA83893}" presName="spaceRect" presStyleCnt="0"/>
      <dgm:spPr/>
    </dgm:pt>
    <dgm:pt modelId="{FAB2CD21-85FC-4234-99AC-E5BE93521F1C}" type="pres">
      <dgm:prSet presAssocID="{160D8B1C-1C91-4563-A3AD-9E162CA83893}" presName="parTx" presStyleLbl="revTx" presStyleIdx="0" presStyleCnt="4">
        <dgm:presLayoutVars>
          <dgm:chMax val="0"/>
          <dgm:chPref val="0"/>
        </dgm:presLayoutVars>
      </dgm:prSet>
      <dgm:spPr/>
    </dgm:pt>
    <dgm:pt modelId="{84EED38B-A16F-485D-9760-BCDD03E2753D}" type="pres">
      <dgm:prSet presAssocID="{39582D0F-4670-49BC-8242-D4E13EC42ADC}" presName="sibTrans" presStyleCnt="0"/>
      <dgm:spPr/>
    </dgm:pt>
    <dgm:pt modelId="{D209B473-9FA8-4FC2-9673-8AF3F90F44A4}" type="pres">
      <dgm:prSet presAssocID="{92E3A05E-F7E5-4511-8C83-50B9F3D64205}" presName="compNode" presStyleCnt="0"/>
      <dgm:spPr/>
    </dgm:pt>
    <dgm:pt modelId="{9709D086-144E-42F2-946E-548512DEC64A}" type="pres">
      <dgm:prSet presAssocID="{92E3A05E-F7E5-4511-8C83-50B9F3D64205}" presName="bgRect" presStyleLbl="bgShp" presStyleIdx="1" presStyleCnt="4"/>
      <dgm:spPr>
        <a:solidFill>
          <a:schemeClr val="tx2">
            <a:lumMod val="10000"/>
            <a:lumOff val="90000"/>
          </a:schemeClr>
        </a:solidFill>
      </dgm:spPr>
    </dgm:pt>
    <dgm:pt modelId="{72966FAA-D75B-41F6-900A-6733508041FB}" type="pres">
      <dgm:prSet presAssocID="{92E3A05E-F7E5-4511-8C83-50B9F3D64205}" presName="iconRect" presStyleLbl="node1" presStyleIdx="1" presStyleCnt="4" custScaleX="159034" custScaleY="15903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Righello con riempimento a tinta unita"/>
        </a:ext>
      </dgm:extLst>
    </dgm:pt>
    <dgm:pt modelId="{950DCDC2-DDAD-405A-B48C-C3CAF4889601}" type="pres">
      <dgm:prSet presAssocID="{92E3A05E-F7E5-4511-8C83-50B9F3D64205}" presName="spaceRect" presStyleCnt="0"/>
      <dgm:spPr/>
    </dgm:pt>
    <dgm:pt modelId="{852CCE14-A065-4F85-A014-B828DD42A56B}" type="pres">
      <dgm:prSet presAssocID="{92E3A05E-F7E5-4511-8C83-50B9F3D64205}" presName="parTx" presStyleLbl="revTx" presStyleIdx="1" presStyleCnt="4">
        <dgm:presLayoutVars>
          <dgm:chMax val="0"/>
          <dgm:chPref val="0"/>
        </dgm:presLayoutVars>
      </dgm:prSet>
      <dgm:spPr/>
    </dgm:pt>
    <dgm:pt modelId="{EB6AFD29-CCBB-48AC-A5AD-05DAFDB6625E}" type="pres">
      <dgm:prSet presAssocID="{D56D489F-520F-4033-81D9-3F2EFC0F2DCE}" presName="sibTrans" presStyleCnt="0"/>
      <dgm:spPr/>
    </dgm:pt>
    <dgm:pt modelId="{E4D8E0FE-7DF2-4E4A-A6B7-47C38C82657A}" type="pres">
      <dgm:prSet presAssocID="{854D9074-3121-4570-BD26-AC5A772533D9}" presName="compNode" presStyleCnt="0"/>
      <dgm:spPr/>
    </dgm:pt>
    <dgm:pt modelId="{EB264618-66C7-4991-A740-481A17706F73}" type="pres">
      <dgm:prSet presAssocID="{854D9074-3121-4570-BD26-AC5A772533D9}" presName="bgRect" presStyleLbl="bgShp" presStyleIdx="2" presStyleCnt="4"/>
      <dgm:spPr>
        <a:solidFill>
          <a:schemeClr val="tx2">
            <a:lumMod val="10000"/>
            <a:lumOff val="90000"/>
          </a:schemeClr>
        </a:solidFill>
      </dgm:spPr>
    </dgm:pt>
    <dgm:pt modelId="{A30510E1-BE06-4AF1-858B-DD3B2208A99A}" type="pres">
      <dgm:prSet presAssocID="{854D9074-3121-4570-BD26-AC5A772533D9}" presName="iconRect" presStyleLbl="node1" presStyleIdx="2" presStyleCnt="4" custScaleX="159034" custScaleY="15903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Ricerca cartelle con riempimento a tinta unita"/>
        </a:ext>
      </dgm:extLst>
    </dgm:pt>
    <dgm:pt modelId="{70ABCC4B-F4B4-496A-BEB3-E3BD83C1FFF2}" type="pres">
      <dgm:prSet presAssocID="{854D9074-3121-4570-BD26-AC5A772533D9}" presName="spaceRect" presStyleCnt="0"/>
      <dgm:spPr/>
    </dgm:pt>
    <dgm:pt modelId="{422CA84A-CFBD-464F-80A2-02121AC0B62A}" type="pres">
      <dgm:prSet presAssocID="{854D9074-3121-4570-BD26-AC5A772533D9}" presName="parTx" presStyleLbl="revTx" presStyleIdx="2" presStyleCnt="4">
        <dgm:presLayoutVars>
          <dgm:chMax val="0"/>
          <dgm:chPref val="0"/>
        </dgm:presLayoutVars>
      </dgm:prSet>
      <dgm:spPr/>
    </dgm:pt>
    <dgm:pt modelId="{4266369D-BAD6-4927-81F7-8FD0E8312F24}" type="pres">
      <dgm:prSet presAssocID="{FCF3177D-7512-46D0-8640-29457DE2E3FF}" presName="sibTrans" presStyleCnt="0"/>
      <dgm:spPr/>
    </dgm:pt>
    <dgm:pt modelId="{FEB31C0E-C9E8-45A6-BA63-D573D6C6B104}" type="pres">
      <dgm:prSet presAssocID="{CD37A646-DED1-42DB-8BD0-5DA7827BF24A}" presName="compNode" presStyleCnt="0"/>
      <dgm:spPr/>
    </dgm:pt>
    <dgm:pt modelId="{2B14C898-BF34-4981-BB5A-000523E97FD4}" type="pres">
      <dgm:prSet presAssocID="{CD37A646-DED1-42DB-8BD0-5DA7827BF24A}" presName="bgRect" presStyleLbl="bgShp" presStyleIdx="3" presStyleCnt="4"/>
      <dgm:spPr>
        <a:solidFill>
          <a:schemeClr val="tx2">
            <a:lumMod val="10000"/>
            <a:lumOff val="90000"/>
          </a:schemeClr>
        </a:solidFill>
      </dgm:spPr>
    </dgm:pt>
    <dgm:pt modelId="{48B73361-24E7-49D7-B1C1-5E28E6729398}" type="pres">
      <dgm:prSet presAssocID="{CD37A646-DED1-42DB-8BD0-5DA7827BF24A}" presName="iconRect" presStyleLbl="node1" presStyleIdx="3" presStyleCnt="4" custScaleX="159034" custScaleY="15903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Robot con riempimento a tinta unita"/>
        </a:ext>
      </dgm:extLst>
    </dgm:pt>
    <dgm:pt modelId="{882DC8CA-ADB9-4100-8AC7-D6DD5F18B04A}" type="pres">
      <dgm:prSet presAssocID="{CD37A646-DED1-42DB-8BD0-5DA7827BF24A}" presName="spaceRect" presStyleCnt="0"/>
      <dgm:spPr/>
    </dgm:pt>
    <dgm:pt modelId="{1B74B9B5-F992-473B-9B0F-2C6569FC0A0C}" type="pres">
      <dgm:prSet presAssocID="{CD37A646-DED1-42DB-8BD0-5DA7827BF24A}" presName="parTx" presStyleLbl="revTx" presStyleIdx="3" presStyleCnt="4">
        <dgm:presLayoutVars>
          <dgm:chMax val="0"/>
          <dgm:chPref val="0"/>
        </dgm:presLayoutVars>
      </dgm:prSet>
      <dgm:spPr/>
    </dgm:pt>
  </dgm:ptLst>
  <dgm:cxnLst>
    <dgm:cxn modelId="{614B7A24-F7ED-4C2B-8626-579D74E324D9}" type="presOf" srcId="{D2AFAF57-D890-485D-BEA2-74A05A7FC570}" destId="{8105848E-32A1-46DB-BDD5-6D828BC74455}" srcOrd="0" destOrd="0" presId="urn:microsoft.com/office/officeart/2018/2/layout/IconVerticalSolidList"/>
    <dgm:cxn modelId="{B99D6055-EACC-4F74-8F3D-8E62F77D3545}" type="presOf" srcId="{CD37A646-DED1-42DB-8BD0-5DA7827BF24A}" destId="{1B74B9B5-F992-473B-9B0F-2C6569FC0A0C}" srcOrd="0" destOrd="0" presId="urn:microsoft.com/office/officeart/2018/2/layout/IconVerticalSolidList"/>
    <dgm:cxn modelId="{D4FC9F59-1CF7-49CF-93EA-1FF9599FB3FE}" type="presOf" srcId="{854D9074-3121-4570-BD26-AC5A772533D9}" destId="{422CA84A-CFBD-464F-80A2-02121AC0B62A}" srcOrd="0" destOrd="0" presId="urn:microsoft.com/office/officeart/2018/2/layout/IconVerticalSolidList"/>
    <dgm:cxn modelId="{0A95F5BE-E0A8-429B-B87C-E966DEB0A791}" type="presOf" srcId="{160D8B1C-1C91-4563-A3AD-9E162CA83893}" destId="{FAB2CD21-85FC-4234-99AC-E5BE93521F1C}" srcOrd="0" destOrd="0" presId="urn:microsoft.com/office/officeart/2018/2/layout/IconVerticalSolidList"/>
    <dgm:cxn modelId="{CF9C25CC-42A8-4A8F-BAE5-00AD10670911}" srcId="{D2AFAF57-D890-485D-BEA2-74A05A7FC570}" destId="{CD37A646-DED1-42DB-8BD0-5DA7827BF24A}" srcOrd="3" destOrd="0" parTransId="{64D1D0A6-D813-4892-9059-F840C2FA62E5}" sibTransId="{FF6E8A57-A354-4A8F-A241-1298BB24FD94}"/>
    <dgm:cxn modelId="{C3BE33D3-2AD4-435F-8AF0-38EE44557925}" srcId="{D2AFAF57-D890-485D-BEA2-74A05A7FC570}" destId="{854D9074-3121-4570-BD26-AC5A772533D9}" srcOrd="2" destOrd="0" parTransId="{B39F8B77-07E8-4958-A2B6-D452FE744499}" sibTransId="{FCF3177D-7512-46D0-8640-29457DE2E3FF}"/>
    <dgm:cxn modelId="{8DD125F2-8C0C-492E-BC29-F819FF644B87}" type="presOf" srcId="{92E3A05E-F7E5-4511-8C83-50B9F3D64205}" destId="{852CCE14-A065-4F85-A014-B828DD42A56B}" srcOrd="0" destOrd="0" presId="urn:microsoft.com/office/officeart/2018/2/layout/IconVerticalSolidList"/>
    <dgm:cxn modelId="{D50BEAF4-999D-4567-B4E4-3889CA4BDD54}" srcId="{D2AFAF57-D890-485D-BEA2-74A05A7FC570}" destId="{160D8B1C-1C91-4563-A3AD-9E162CA83893}" srcOrd="0" destOrd="0" parTransId="{23FDC509-0D58-4AB0-B88F-4E11B8995134}" sibTransId="{39582D0F-4670-49BC-8242-D4E13EC42ADC}"/>
    <dgm:cxn modelId="{A981A5F5-40F2-4AEF-ABDD-842A92F8D1AF}" srcId="{D2AFAF57-D890-485D-BEA2-74A05A7FC570}" destId="{92E3A05E-F7E5-4511-8C83-50B9F3D64205}" srcOrd="1" destOrd="0" parTransId="{01FE5D64-AF12-489E-BEEB-CDD545A7F307}" sibTransId="{D56D489F-520F-4033-81D9-3F2EFC0F2DCE}"/>
    <dgm:cxn modelId="{428A3F86-1EC1-4185-AA8C-AF62632ADCEE}" type="presParOf" srcId="{8105848E-32A1-46DB-BDD5-6D828BC74455}" destId="{6449D4D3-1D2F-4798-ACBA-A4D31FA35622}" srcOrd="0" destOrd="0" presId="urn:microsoft.com/office/officeart/2018/2/layout/IconVerticalSolidList"/>
    <dgm:cxn modelId="{A833B0AC-251B-4CF7-8975-6B7741699581}" type="presParOf" srcId="{6449D4D3-1D2F-4798-ACBA-A4D31FA35622}" destId="{0CB98574-B1DC-476A-A42A-EC4B1DCFD02A}" srcOrd="0" destOrd="0" presId="urn:microsoft.com/office/officeart/2018/2/layout/IconVerticalSolidList"/>
    <dgm:cxn modelId="{FEBBBF84-69EA-4F49-BEC7-2C95E1A5FBC5}" type="presParOf" srcId="{6449D4D3-1D2F-4798-ACBA-A4D31FA35622}" destId="{91317C2D-57DC-49D2-BB9F-05B4A61ED290}" srcOrd="1" destOrd="0" presId="urn:microsoft.com/office/officeart/2018/2/layout/IconVerticalSolidList"/>
    <dgm:cxn modelId="{993D1320-57BD-48F4-AA5D-8B5371EA799E}" type="presParOf" srcId="{6449D4D3-1D2F-4798-ACBA-A4D31FA35622}" destId="{B487B4A3-7D9C-4472-8CE1-98D748EFD5F6}" srcOrd="2" destOrd="0" presId="urn:microsoft.com/office/officeart/2018/2/layout/IconVerticalSolidList"/>
    <dgm:cxn modelId="{A8F2DC06-1F39-4409-BDAF-1BEA7A43C04D}" type="presParOf" srcId="{6449D4D3-1D2F-4798-ACBA-A4D31FA35622}" destId="{FAB2CD21-85FC-4234-99AC-E5BE93521F1C}" srcOrd="3" destOrd="0" presId="urn:microsoft.com/office/officeart/2018/2/layout/IconVerticalSolidList"/>
    <dgm:cxn modelId="{EEEC3296-BE7C-4FFF-AA00-650EA04E3A23}" type="presParOf" srcId="{8105848E-32A1-46DB-BDD5-6D828BC74455}" destId="{84EED38B-A16F-485D-9760-BCDD03E2753D}" srcOrd="1" destOrd="0" presId="urn:microsoft.com/office/officeart/2018/2/layout/IconVerticalSolidList"/>
    <dgm:cxn modelId="{E248A71E-1396-47AC-AAE4-A346D9ACE382}" type="presParOf" srcId="{8105848E-32A1-46DB-BDD5-6D828BC74455}" destId="{D209B473-9FA8-4FC2-9673-8AF3F90F44A4}" srcOrd="2" destOrd="0" presId="urn:microsoft.com/office/officeart/2018/2/layout/IconVerticalSolidList"/>
    <dgm:cxn modelId="{3AF6A6A7-49F6-4E77-AFB3-A96670DC5B28}" type="presParOf" srcId="{D209B473-9FA8-4FC2-9673-8AF3F90F44A4}" destId="{9709D086-144E-42F2-946E-548512DEC64A}" srcOrd="0" destOrd="0" presId="urn:microsoft.com/office/officeart/2018/2/layout/IconVerticalSolidList"/>
    <dgm:cxn modelId="{911461FB-32FC-4BE4-A539-BE370BA4896F}" type="presParOf" srcId="{D209B473-9FA8-4FC2-9673-8AF3F90F44A4}" destId="{72966FAA-D75B-41F6-900A-6733508041FB}" srcOrd="1" destOrd="0" presId="urn:microsoft.com/office/officeart/2018/2/layout/IconVerticalSolidList"/>
    <dgm:cxn modelId="{3CAC2CCF-33EF-4DEE-AE3B-D6C8D975D729}" type="presParOf" srcId="{D209B473-9FA8-4FC2-9673-8AF3F90F44A4}" destId="{950DCDC2-DDAD-405A-B48C-C3CAF4889601}" srcOrd="2" destOrd="0" presId="urn:microsoft.com/office/officeart/2018/2/layout/IconVerticalSolidList"/>
    <dgm:cxn modelId="{B4ED273E-DB6A-4732-AE9A-CBEAC7455CC8}" type="presParOf" srcId="{D209B473-9FA8-4FC2-9673-8AF3F90F44A4}" destId="{852CCE14-A065-4F85-A014-B828DD42A56B}" srcOrd="3" destOrd="0" presId="urn:microsoft.com/office/officeart/2018/2/layout/IconVerticalSolidList"/>
    <dgm:cxn modelId="{0C873FAE-B970-4BC3-B1BD-41DF21B03C6E}" type="presParOf" srcId="{8105848E-32A1-46DB-BDD5-6D828BC74455}" destId="{EB6AFD29-CCBB-48AC-A5AD-05DAFDB6625E}" srcOrd="3" destOrd="0" presId="urn:microsoft.com/office/officeart/2018/2/layout/IconVerticalSolidList"/>
    <dgm:cxn modelId="{9A2EF662-090B-489A-BB0E-946ACD72769A}" type="presParOf" srcId="{8105848E-32A1-46DB-BDD5-6D828BC74455}" destId="{E4D8E0FE-7DF2-4E4A-A6B7-47C38C82657A}" srcOrd="4" destOrd="0" presId="urn:microsoft.com/office/officeart/2018/2/layout/IconVerticalSolidList"/>
    <dgm:cxn modelId="{E1F3529D-A346-464B-A0B0-962E51A9076E}" type="presParOf" srcId="{E4D8E0FE-7DF2-4E4A-A6B7-47C38C82657A}" destId="{EB264618-66C7-4991-A740-481A17706F73}" srcOrd="0" destOrd="0" presId="urn:microsoft.com/office/officeart/2018/2/layout/IconVerticalSolidList"/>
    <dgm:cxn modelId="{B44F999F-05B6-4B9D-988E-095959D2442B}" type="presParOf" srcId="{E4D8E0FE-7DF2-4E4A-A6B7-47C38C82657A}" destId="{A30510E1-BE06-4AF1-858B-DD3B2208A99A}" srcOrd="1" destOrd="0" presId="urn:microsoft.com/office/officeart/2018/2/layout/IconVerticalSolidList"/>
    <dgm:cxn modelId="{1CFF6E41-5B67-46FA-8688-2C4445F9DBC6}" type="presParOf" srcId="{E4D8E0FE-7DF2-4E4A-A6B7-47C38C82657A}" destId="{70ABCC4B-F4B4-496A-BEB3-E3BD83C1FFF2}" srcOrd="2" destOrd="0" presId="urn:microsoft.com/office/officeart/2018/2/layout/IconVerticalSolidList"/>
    <dgm:cxn modelId="{0C603362-B851-4E67-8861-8A5739C0993B}" type="presParOf" srcId="{E4D8E0FE-7DF2-4E4A-A6B7-47C38C82657A}" destId="{422CA84A-CFBD-464F-80A2-02121AC0B62A}" srcOrd="3" destOrd="0" presId="urn:microsoft.com/office/officeart/2018/2/layout/IconVerticalSolidList"/>
    <dgm:cxn modelId="{175C5625-8E93-41F4-BB9C-23F69BDF55AA}" type="presParOf" srcId="{8105848E-32A1-46DB-BDD5-6D828BC74455}" destId="{4266369D-BAD6-4927-81F7-8FD0E8312F24}" srcOrd="5" destOrd="0" presId="urn:microsoft.com/office/officeart/2018/2/layout/IconVerticalSolidList"/>
    <dgm:cxn modelId="{63EC1081-97EE-44BB-8B9B-8F323514FFA2}" type="presParOf" srcId="{8105848E-32A1-46DB-BDD5-6D828BC74455}" destId="{FEB31C0E-C9E8-45A6-BA63-D573D6C6B104}" srcOrd="6" destOrd="0" presId="urn:microsoft.com/office/officeart/2018/2/layout/IconVerticalSolidList"/>
    <dgm:cxn modelId="{9D2B4B14-11F4-42A6-94EF-FD67C09705D0}" type="presParOf" srcId="{FEB31C0E-C9E8-45A6-BA63-D573D6C6B104}" destId="{2B14C898-BF34-4981-BB5A-000523E97FD4}" srcOrd="0" destOrd="0" presId="urn:microsoft.com/office/officeart/2018/2/layout/IconVerticalSolidList"/>
    <dgm:cxn modelId="{298F26FD-143F-4D49-B2E2-7216D33D784D}" type="presParOf" srcId="{FEB31C0E-C9E8-45A6-BA63-D573D6C6B104}" destId="{48B73361-24E7-49D7-B1C1-5E28E6729398}" srcOrd="1" destOrd="0" presId="urn:microsoft.com/office/officeart/2018/2/layout/IconVerticalSolidList"/>
    <dgm:cxn modelId="{8813235A-DF30-4A2C-977D-D6C808C733CC}" type="presParOf" srcId="{FEB31C0E-C9E8-45A6-BA63-D573D6C6B104}" destId="{882DC8CA-ADB9-4100-8AC7-D6DD5F18B04A}" srcOrd="2" destOrd="0" presId="urn:microsoft.com/office/officeart/2018/2/layout/IconVerticalSolidList"/>
    <dgm:cxn modelId="{174306A1-3888-4F9A-A2EA-860C5A92EA3D}" type="presParOf" srcId="{FEB31C0E-C9E8-45A6-BA63-D573D6C6B104}" destId="{1B74B9B5-F992-473B-9B0F-2C6569FC0A0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8CBD89-9F19-48A3-8630-5DC37760EE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E4C99AB2-507E-4FB3-AC5A-B3E6C2BC5D2A}">
      <dgm:prSet custT="1"/>
      <dgm:spPr/>
      <dgm:t>
        <a:bodyPr/>
        <a:lstStyle/>
        <a:p>
          <a:r>
            <a:rPr lang="it-IT" sz="2000" b="1" i="0" baseline="0" dirty="0">
              <a:latin typeface="Calibri" panose="020F0502020204030204" pitchFamily="34" charset="0"/>
              <a:ea typeface="Calibri" panose="020F0502020204030204" pitchFamily="34" charset="0"/>
              <a:cs typeface="Calibri" panose="020F0502020204030204" pitchFamily="34" charset="0"/>
            </a:rPr>
            <a:t>Valutazione automatica e monitoraggio</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2943D374-205E-4426-8F65-C9DDE036D446}" type="parTrans" cxnId="{84FD91D1-D407-4774-989C-83BC7029E37D}">
      <dgm:prSet/>
      <dgm:spPr/>
      <dgm:t>
        <a:bodyPr/>
        <a:lstStyle/>
        <a:p>
          <a:endParaRPr lang="it-IT"/>
        </a:p>
      </dgm:t>
    </dgm:pt>
    <dgm:pt modelId="{0D513080-6FCB-4431-8311-CA3446E78DBA}" type="sibTrans" cxnId="{84FD91D1-D407-4774-989C-83BC7029E37D}">
      <dgm:prSet/>
      <dgm:spPr/>
      <dgm:t>
        <a:bodyPr/>
        <a:lstStyle/>
        <a:p>
          <a:endParaRPr lang="it-IT"/>
        </a:p>
      </dgm:t>
    </dgm:pt>
    <dgm:pt modelId="{C6AA0500-2598-459C-A005-FFF4699ADFC4}">
      <dgm:prSet/>
      <dgm:spPr/>
      <dgm:t>
        <a:bodyPr/>
        <a:lstStyle/>
        <a:p>
          <a:r>
            <a:rPr lang="it-IT" b="0" i="0" baseline="0" dirty="0"/>
            <a:t>Uso di </a:t>
          </a:r>
          <a:r>
            <a:rPr lang="it-IT" b="1" i="0" baseline="0" dirty="0"/>
            <a:t>sensori</a:t>
          </a:r>
          <a:r>
            <a:rPr lang="it-IT" b="0" i="0" baseline="0" dirty="0"/>
            <a:t> (IMU, accelerometri, sensori EMG) per raccogliere dati motori.</a:t>
          </a:r>
          <a:endParaRPr lang="it-IT" dirty="0"/>
        </a:p>
      </dgm:t>
    </dgm:pt>
    <dgm:pt modelId="{25269827-4645-4ECF-973F-5FFC70E55F33}" type="parTrans" cxnId="{CC7DD5F6-9B9F-478B-8B68-9805DD0D2338}">
      <dgm:prSet/>
      <dgm:spPr/>
      <dgm:t>
        <a:bodyPr/>
        <a:lstStyle/>
        <a:p>
          <a:endParaRPr lang="it-IT"/>
        </a:p>
      </dgm:t>
    </dgm:pt>
    <dgm:pt modelId="{5F2882B9-D908-4BE6-8E54-761780F842FC}" type="sibTrans" cxnId="{CC7DD5F6-9B9F-478B-8B68-9805DD0D2338}">
      <dgm:prSet/>
      <dgm:spPr/>
      <dgm:t>
        <a:bodyPr/>
        <a:lstStyle/>
        <a:p>
          <a:endParaRPr lang="it-IT"/>
        </a:p>
      </dgm:t>
    </dgm:pt>
    <dgm:pt modelId="{7A46CCBF-9FBC-4284-AA7B-619A64F19331}">
      <dgm:prSet/>
      <dgm:spPr/>
      <dgm:t>
        <a:bodyPr/>
        <a:lstStyle/>
        <a:p>
          <a:r>
            <a:rPr lang="it-IT" b="1" i="0" baseline="0" dirty="0"/>
            <a:t>Algoritmi di machine learning </a:t>
          </a:r>
          <a:r>
            <a:rPr lang="it-IT" b="0" i="0" baseline="0" dirty="0"/>
            <a:t>(SVM, Random </a:t>
          </a:r>
          <a:r>
            <a:rPr lang="it-IT" b="0" i="0" baseline="0" dirty="0" err="1"/>
            <a:t>Forest</a:t>
          </a:r>
          <a:r>
            <a:rPr lang="it-IT" b="0" i="0" baseline="0" dirty="0"/>
            <a:t>) e </a:t>
          </a:r>
          <a:r>
            <a:rPr lang="it-IT" b="1" i="0" baseline="0" dirty="0"/>
            <a:t>deep learning </a:t>
          </a:r>
          <a:r>
            <a:rPr lang="it-IT" b="0" i="0" baseline="0" dirty="0"/>
            <a:t>(CNN, LSTM) per analizzare qualità e quantità del movimento, emulando scale cliniche come </a:t>
          </a:r>
          <a:r>
            <a:rPr lang="it-IT" b="0" i="0" baseline="0" dirty="0" err="1"/>
            <a:t>Fugl</a:t>
          </a:r>
          <a:r>
            <a:rPr lang="it-IT" b="0" i="0" baseline="0" dirty="0"/>
            <a:t>-Meyer.</a:t>
          </a:r>
          <a:endParaRPr lang="it-IT" dirty="0"/>
        </a:p>
      </dgm:t>
    </dgm:pt>
    <dgm:pt modelId="{4F8AEC11-B600-43CB-A6A2-61A302CFFC72}" type="parTrans" cxnId="{20AFC643-7F78-4FC1-867F-82B3EF8B2DE4}">
      <dgm:prSet/>
      <dgm:spPr/>
      <dgm:t>
        <a:bodyPr/>
        <a:lstStyle/>
        <a:p>
          <a:endParaRPr lang="it-IT"/>
        </a:p>
      </dgm:t>
    </dgm:pt>
    <dgm:pt modelId="{89B874D5-AF7E-4156-8CF9-F223800713E5}" type="sibTrans" cxnId="{20AFC643-7F78-4FC1-867F-82B3EF8B2DE4}">
      <dgm:prSet/>
      <dgm:spPr/>
      <dgm:t>
        <a:bodyPr/>
        <a:lstStyle/>
        <a:p>
          <a:endParaRPr lang="it-IT"/>
        </a:p>
      </dgm:t>
    </dgm:pt>
    <dgm:pt modelId="{9DE4B6FD-0D81-429C-AAFD-E8F6D0C06F92}">
      <dgm:prSet/>
      <dgm:spPr/>
      <dgm:t>
        <a:bodyPr/>
        <a:lstStyle/>
        <a:p>
          <a:r>
            <a:rPr lang="it-IT" b="0" i="0" baseline="0" dirty="0"/>
            <a:t>Sistemi basati su computer vision per la valutazione non invasiva del movimento tramite videocamere e sensori di profondità (es. Kinect).</a:t>
          </a:r>
          <a:endParaRPr lang="it-IT" dirty="0"/>
        </a:p>
      </dgm:t>
    </dgm:pt>
    <dgm:pt modelId="{01C5E4E0-51A4-422D-9FA4-07F37E561EA9}" type="parTrans" cxnId="{260FD65E-FD6E-4AD3-880A-BBEFD2DAE318}">
      <dgm:prSet/>
      <dgm:spPr/>
      <dgm:t>
        <a:bodyPr/>
        <a:lstStyle/>
        <a:p>
          <a:endParaRPr lang="it-IT"/>
        </a:p>
      </dgm:t>
    </dgm:pt>
    <dgm:pt modelId="{19D03B90-251B-4D4C-9A3C-AB590CED746E}" type="sibTrans" cxnId="{260FD65E-FD6E-4AD3-880A-BBEFD2DAE318}">
      <dgm:prSet/>
      <dgm:spPr/>
      <dgm:t>
        <a:bodyPr/>
        <a:lstStyle/>
        <a:p>
          <a:endParaRPr lang="it-IT"/>
        </a:p>
      </dgm:t>
    </dgm:pt>
    <dgm:pt modelId="{891600DD-D1C1-4D3D-A43C-D004F2EC337A}" type="pres">
      <dgm:prSet presAssocID="{158CBD89-9F19-48A3-8630-5DC37760EED6}" presName="linear" presStyleCnt="0">
        <dgm:presLayoutVars>
          <dgm:animLvl val="lvl"/>
          <dgm:resizeHandles val="exact"/>
        </dgm:presLayoutVars>
      </dgm:prSet>
      <dgm:spPr/>
    </dgm:pt>
    <dgm:pt modelId="{4807FA8D-D420-4787-B9CA-0E8A753B23B9}" type="pres">
      <dgm:prSet presAssocID="{E4C99AB2-507E-4FB3-AC5A-B3E6C2BC5D2A}" presName="parentText" presStyleLbl="node1" presStyleIdx="0" presStyleCnt="1">
        <dgm:presLayoutVars>
          <dgm:chMax val="0"/>
          <dgm:bulletEnabled val="1"/>
        </dgm:presLayoutVars>
      </dgm:prSet>
      <dgm:spPr/>
    </dgm:pt>
    <dgm:pt modelId="{40F8705E-8064-4E7C-8AA1-6DCA051DB00F}" type="pres">
      <dgm:prSet presAssocID="{E4C99AB2-507E-4FB3-AC5A-B3E6C2BC5D2A}" presName="childText" presStyleLbl="revTx" presStyleIdx="0" presStyleCnt="1">
        <dgm:presLayoutVars>
          <dgm:bulletEnabled val="1"/>
        </dgm:presLayoutVars>
      </dgm:prSet>
      <dgm:spPr/>
    </dgm:pt>
  </dgm:ptLst>
  <dgm:cxnLst>
    <dgm:cxn modelId="{A9F3AB11-719A-4075-A834-9033E3F5DE66}" type="presOf" srcId="{158CBD89-9F19-48A3-8630-5DC37760EED6}" destId="{891600DD-D1C1-4D3D-A43C-D004F2EC337A}" srcOrd="0" destOrd="0" presId="urn:microsoft.com/office/officeart/2005/8/layout/vList2"/>
    <dgm:cxn modelId="{260FD65E-FD6E-4AD3-880A-BBEFD2DAE318}" srcId="{E4C99AB2-507E-4FB3-AC5A-B3E6C2BC5D2A}" destId="{9DE4B6FD-0D81-429C-AAFD-E8F6D0C06F92}" srcOrd="2" destOrd="0" parTransId="{01C5E4E0-51A4-422D-9FA4-07F37E561EA9}" sibTransId="{19D03B90-251B-4D4C-9A3C-AB590CED746E}"/>
    <dgm:cxn modelId="{20AFC643-7F78-4FC1-867F-82B3EF8B2DE4}" srcId="{E4C99AB2-507E-4FB3-AC5A-B3E6C2BC5D2A}" destId="{7A46CCBF-9FBC-4284-AA7B-619A64F19331}" srcOrd="1" destOrd="0" parTransId="{4F8AEC11-B600-43CB-A6A2-61A302CFFC72}" sibTransId="{89B874D5-AF7E-4156-8CF9-F223800713E5}"/>
    <dgm:cxn modelId="{2B7ADA77-F7EC-47D2-A9C8-871744C0B149}" type="presOf" srcId="{7A46CCBF-9FBC-4284-AA7B-619A64F19331}" destId="{40F8705E-8064-4E7C-8AA1-6DCA051DB00F}" srcOrd="0" destOrd="1" presId="urn:microsoft.com/office/officeart/2005/8/layout/vList2"/>
    <dgm:cxn modelId="{DA821797-E502-415F-B13C-661CD21EABC5}" type="presOf" srcId="{C6AA0500-2598-459C-A005-FFF4699ADFC4}" destId="{40F8705E-8064-4E7C-8AA1-6DCA051DB00F}" srcOrd="0" destOrd="0" presId="urn:microsoft.com/office/officeart/2005/8/layout/vList2"/>
    <dgm:cxn modelId="{383DD7A4-9834-4973-B1F6-96785C8C8270}" type="presOf" srcId="{9DE4B6FD-0D81-429C-AAFD-E8F6D0C06F92}" destId="{40F8705E-8064-4E7C-8AA1-6DCA051DB00F}" srcOrd="0" destOrd="2" presId="urn:microsoft.com/office/officeart/2005/8/layout/vList2"/>
    <dgm:cxn modelId="{84FD91D1-D407-4774-989C-83BC7029E37D}" srcId="{158CBD89-9F19-48A3-8630-5DC37760EED6}" destId="{E4C99AB2-507E-4FB3-AC5A-B3E6C2BC5D2A}" srcOrd="0" destOrd="0" parTransId="{2943D374-205E-4426-8F65-C9DDE036D446}" sibTransId="{0D513080-6FCB-4431-8311-CA3446E78DBA}"/>
    <dgm:cxn modelId="{FC9849D7-E5E9-4B26-B2A8-874F4C0CDA2E}" type="presOf" srcId="{E4C99AB2-507E-4FB3-AC5A-B3E6C2BC5D2A}" destId="{4807FA8D-D420-4787-B9CA-0E8A753B23B9}" srcOrd="0" destOrd="0" presId="urn:microsoft.com/office/officeart/2005/8/layout/vList2"/>
    <dgm:cxn modelId="{CC7DD5F6-9B9F-478B-8B68-9805DD0D2338}" srcId="{E4C99AB2-507E-4FB3-AC5A-B3E6C2BC5D2A}" destId="{C6AA0500-2598-459C-A005-FFF4699ADFC4}" srcOrd="0" destOrd="0" parTransId="{25269827-4645-4ECF-973F-5FFC70E55F33}" sibTransId="{5F2882B9-D908-4BE6-8E54-761780F842FC}"/>
    <dgm:cxn modelId="{5FF6E58D-B1EE-4BC0-A46F-CA89F3786178}" type="presParOf" srcId="{891600DD-D1C1-4D3D-A43C-D004F2EC337A}" destId="{4807FA8D-D420-4787-B9CA-0E8A753B23B9}" srcOrd="0" destOrd="0" presId="urn:microsoft.com/office/officeart/2005/8/layout/vList2"/>
    <dgm:cxn modelId="{D1B603D2-8EA6-489B-915C-1B67E047E3B5}" type="presParOf" srcId="{891600DD-D1C1-4D3D-A43C-D004F2EC337A}" destId="{40F8705E-8064-4E7C-8AA1-6DCA051DB00F}"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8E77492-E80A-44C4-A146-5EE64BE0ADE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DDA12DCF-6002-47A6-9B93-F44989532BE4}">
      <dgm:prSet custT="1"/>
      <dgm:spPr/>
      <dgm:t>
        <a:bodyPr/>
        <a:lstStyle/>
        <a:p>
          <a:r>
            <a:rPr lang="it-IT" sz="2200" b="1" i="0" baseline="0" dirty="0">
              <a:latin typeface="Calibri" panose="020F0502020204030204" pitchFamily="34" charset="0"/>
              <a:ea typeface="Calibri" panose="020F0502020204030204" pitchFamily="34" charset="0"/>
              <a:cs typeface="Calibri" panose="020F0502020204030204" pitchFamily="34" charset="0"/>
            </a:rPr>
            <a:t>Interventi assistiti</a:t>
          </a:r>
          <a:endParaRPr lang="it-IT" sz="2200" dirty="0">
            <a:latin typeface="Calibri" panose="020F0502020204030204" pitchFamily="34" charset="0"/>
            <a:ea typeface="Calibri" panose="020F0502020204030204" pitchFamily="34" charset="0"/>
            <a:cs typeface="Calibri" panose="020F0502020204030204" pitchFamily="34" charset="0"/>
          </a:endParaRPr>
        </a:p>
      </dgm:t>
    </dgm:pt>
    <dgm:pt modelId="{0144D00E-8B0E-4082-88C5-B1B04D4959D1}" type="parTrans" cxnId="{4AE3FF75-E5C8-46FE-8EF3-26E9515E35D8}">
      <dgm:prSet/>
      <dgm:spPr/>
      <dgm:t>
        <a:bodyPr/>
        <a:lstStyle/>
        <a:p>
          <a:endParaRPr lang="it-IT"/>
        </a:p>
      </dgm:t>
    </dgm:pt>
    <dgm:pt modelId="{BBC1E2A7-5C51-4B17-A60C-441EEA3FC872}" type="sibTrans" cxnId="{4AE3FF75-E5C8-46FE-8EF3-26E9515E35D8}">
      <dgm:prSet/>
      <dgm:spPr/>
      <dgm:t>
        <a:bodyPr/>
        <a:lstStyle/>
        <a:p>
          <a:endParaRPr lang="it-IT"/>
        </a:p>
      </dgm:t>
    </dgm:pt>
    <dgm:pt modelId="{D5567D2B-6453-41A5-9679-C235FBCC43FD}">
      <dgm:prSet custT="1"/>
      <dgm:spPr/>
      <dgm:t>
        <a:bodyPr/>
        <a:lstStyle/>
        <a:p>
          <a:r>
            <a:rPr lang="it-IT" sz="2000" b="1" i="0" baseline="0" dirty="0">
              <a:latin typeface="Calibri" panose="020F0502020204030204" pitchFamily="34" charset="0"/>
              <a:ea typeface="Calibri" panose="020F0502020204030204" pitchFamily="34" charset="0"/>
              <a:cs typeface="Calibri" panose="020F0502020204030204" pitchFamily="34" charset="0"/>
            </a:rPr>
            <a:t>Robotica riabilitativa</a:t>
          </a:r>
          <a:r>
            <a:rPr lang="it-IT" sz="2000" b="0" i="0" baseline="0" dirty="0">
              <a:latin typeface="Calibri" panose="020F0502020204030204" pitchFamily="34" charset="0"/>
              <a:ea typeface="Calibri" panose="020F0502020204030204" pitchFamily="34" charset="0"/>
              <a:cs typeface="Calibri" panose="020F0502020204030204" pitchFamily="34" charset="0"/>
            </a:rPr>
            <a:t> (esoscheletri, bracci robotici) controllati da segnali EMG o EEG e guidati da algoritmi IA per fornire assistenza adattiva e personalizzata.</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7443ADE1-67DA-4563-A473-BD29506F44EE}" type="parTrans" cxnId="{808F43A5-6F59-4539-BCEF-E4E1DCCAEAE4}">
      <dgm:prSet/>
      <dgm:spPr/>
      <dgm:t>
        <a:bodyPr/>
        <a:lstStyle/>
        <a:p>
          <a:endParaRPr lang="it-IT"/>
        </a:p>
      </dgm:t>
    </dgm:pt>
    <dgm:pt modelId="{5B2B8495-4E21-4C98-8645-161B8FB07E82}" type="sibTrans" cxnId="{808F43A5-6F59-4539-BCEF-E4E1DCCAEAE4}">
      <dgm:prSet/>
      <dgm:spPr/>
      <dgm:t>
        <a:bodyPr/>
        <a:lstStyle/>
        <a:p>
          <a:endParaRPr lang="it-IT"/>
        </a:p>
      </dgm:t>
    </dgm:pt>
    <dgm:pt modelId="{C4C16143-8680-43C3-9B92-2C699D16F9E6}">
      <dgm:prSet custT="1"/>
      <dgm:spPr/>
      <dgm:t>
        <a:bodyPr/>
        <a:lstStyle/>
        <a:p>
          <a:r>
            <a:rPr lang="it-IT" sz="2000" b="1" i="0" baseline="0" dirty="0">
              <a:latin typeface="Calibri" panose="020F0502020204030204" pitchFamily="34" charset="0"/>
              <a:ea typeface="Calibri" panose="020F0502020204030204" pitchFamily="34" charset="0"/>
              <a:cs typeface="Calibri" panose="020F0502020204030204" pitchFamily="34" charset="0"/>
            </a:rPr>
            <a:t>Realtà virtuale e gamification</a:t>
          </a:r>
          <a:r>
            <a:rPr lang="it-IT" sz="2000" b="0" i="0" baseline="0" dirty="0">
              <a:latin typeface="Calibri" panose="020F0502020204030204" pitchFamily="34" charset="0"/>
              <a:ea typeface="Calibri" panose="020F0502020204030204" pitchFamily="34" charset="0"/>
              <a:cs typeface="Calibri" panose="020F0502020204030204" pitchFamily="34" charset="0"/>
            </a:rPr>
            <a:t>: creazione di ambienti virtuali immersivi per esercizi motori e cognitivi, con monitoraggio automatizzato dei progressi.</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F441797A-19AF-4504-B549-2DA8090971DD}" type="parTrans" cxnId="{F43747CB-2DBA-40E4-8F83-BEC8A590248E}">
      <dgm:prSet/>
      <dgm:spPr/>
      <dgm:t>
        <a:bodyPr/>
        <a:lstStyle/>
        <a:p>
          <a:endParaRPr lang="it-IT"/>
        </a:p>
      </dgm:t>
    </dgm:pt>
    <dgm:pt modelId="{6D4AE23E-770C-414C-9D77-0683EA69836A}" type="sibTrans" cxnId="{F43747CB-2DBA-40E4-8F83-BEC8A590248E}">
      <dgm:prSet/>
      <dgm:spPr/>
      <dgm:t>
        <a:bodyPr/>
        <a:lstStyle/>
        <a:p>
          <a:endParaRPr lang="it-IT"/>
        </a:p>
      </dgm:t>
    </dgm:pt>
    <dgm:pt modelId="{477645E1-F8B6-4B73-835B-AFC4CA857D71}">
      <dgm:prSet custT="1"/>
      <dgm:spPr/>
      <dgm:t>
        <a:bodyPr/>
        <a:lstStyle/>
        <a:p>
          <a:r>
            <a:rPr lang="it-IT" sz="2000" b="1" i="0" baseline="0" dirty="0">
              <a:latin typeface="Calibri" panose="020F0502020204030204" pitchFamily="34" charset="0"/>
              <a:ea typeface="Calibri" panose="020F0502020204030204" pitchFamily="34" charset="0"/>
              <a:cs typeface="Calibri" panose="020F0502020204030204" pitchFamily="34" charset="0"/>
            </a:rPr>
            <a:t>BCI</a:t>
          </a:r>
          <a:r>
            <a:rPr lang="it-IT" sz="2000" b="0" i="0" baseline="0" dirty="0">
              <a:latin typeface="Calibri" panose="020F0502020204030204" pitchFamily="34" charset="0"/>
              <a:ea typeface="Calibri" panose="020F0502020204030204" pitchFamily="34" charset="0"/>
              <a:cs typeface="Calibri" panose="020F0502020204030204" pitchFamily="34" charset="0"/>
            </a:rPr>
            <a:t> (Brain-Computer Interface): interfacce per il controllo di protesi e robot attraverso segnali neurali, con AI per l’elaborazione in tempo reale.</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C01BD2B3-9421-4B00-AE43-7DACEE985DCF}" type="parTrans" cxnId="{DD1B9E1D-43E9-4BDE-958D-2FA7785CDE34}">
      <dgm:prSet/>
      <dgm:spPr/>
      <dgm:t>
        <a:bodyPr/>
        <a:lstStyle/>
        <a:p>
          <a:endParaRPr lang="it-IT"/>
        </a:p>
      </dgm:t>
    </dgm:pt>
    <dgm:pt modelId="{288D03AD-B079-4DF3-AA0B-37BA1C17E9A7}" type="sibTrans" cxnId="{DD1B9E1D-43E9-4BDE-958D-2FA7785CDE34}">
      <dgm:prSet/>
      <dgm:spPr/>
      <dgm:t>
        <a:bodyPr/>
        <a:lstStyle/>
        <a:p>
          <a:endParaRPr lang="it-IT"/>
        </a:p>
      </dgm:t>
    </dgm:pt>
    <dgm:pt modelId="{87955F67-93ED-4C50-BB6A-0BFA089D6B8E}" type="pres">
      <dgm:prSet presAssocID="{28E77492-E80A-44C4-A146-5EE64BE0ADEF}" presName="linear" presStyleCnt="0">
        <dgm:presLayoutVars>
          <dgm:animLvl val="lvl"/>
          <dgm:resizeHandles val="exact"/>
        </dgm:presLayoutVars>
      </dgm:prSet>
      <dgm:spPr/>
    </dgm:pt>
    <dgm:pt modelId="{A18804D1-7518-4864-B839-361EF241750E}" type="pres">
      <dgm:prSet presAssocID="{DDA12DCF-6002-47A6-9B93-F44989532BE4}" presName="parentText" presStyleLbl="node1" presStyleIdx="0" presStyleCnt="1" custScaleY="108632" custLinFactY="-100000" custLinFactNeighborX="-5839" custLinFactNeighborY="-167736">
        <dgm:presLayoutVars>
          <dgm:chMax val="0"/>
          <dgm:bulletEnabled val="1"/>
        </dgm:presLayoutVars>
      </dgm:prSet>
      <dgm:spPr/>
    </dgm:pt>
    <dgm:pt modelId="{F64F531F-44ED-483A-8225-F220C8844BA8}" type="pres">
      <dgm:prSet presAssocID="{DDA12DCF-6002-47A6-9B93-F44989532BE4}" presName="childText" presStyleLbl="revTx" presStyleIdx="0" presStyleCnt="1" custScaleY="344943">
        <dgm:presLayoutVars>
          <dgm:bulletEnabled val="1"/>
        </dgm:presLayoutVars>
      </dgm:prSet>
      <dgm:spPr/>
    </dgm:pt>
  </dgm:ptLst>
  <dgm:cxnLst>
    <dgm:cxn modelId="{FFA6531A-804A-4A4F-B791-9D37DCCD5EA1}" type="presOf" srcId="{D5567D2B-6453-41A5-9679-C235FBCC43FD}" destId="{F64F531F-44ED-483A-8225-F220C8844BA8}" srcOrd="0" destOrd="0" presId="urn:microsoft.com/office/officeart/2005/8/layout/vList2"/>
    <dgm:cxn modelId="{DD1B9E1D-43E9-4BDE-958D-2FA7785CDE34}" srcId="{DDA12DCF-6002-47A6-9B93-F44989532BE4}" destId="{477645E1-F8B6-4B73-835B-AFC4CA857D71}" srcOrd="2" destOrd="0" parTransId="{C01BD2B3-9421-4B00-AE43-7DACEE985DCF}" sibTransId="{288D03AD-B079-4DF3-AA0B-37BA1C17E9A7}"/>
    <dgm:cxn modelId="{C3EF8C1E-4904-4317-8317-EB865B931C83}" type="presOf" srcId="{477645E1-F8B6-4B73-835B-AFC4CA857D71}" destId="{F64F531F-44ED-483A-8225-F220C8844BA8}" srcOrd="0" destOrd="2" presId="urn:microsoft.com/office/officeart/2005/8/layout/vList2"/>
    <dgm:cxn modelId="{8859D06A-A22E-452E-AE0C-F55CD8064952}" type="presOf" srcId="{C4C16143-8680-43C3-9B92-2C699D16F9E6}" destId="{F64F531F-44ED-483A-8225-F220C8844BA8}" srcOrd="0" destOrd="1" presId="urn:microsoft.com/office/officeart/2005/8/layout/vList2"/>
    <dgm:cxn modelId="{4AE3FF75-E5C8-46FE-8EF3-26E9515E35D8}" srcId="{28E77492-E80A-44C4-A146-5EE64BE0ADEF}" destId="{DDA12DCF-6002-47A6-9B93-F44989532BE4}" srcOrd="0" destOrd="0" parTransId="{0144D00E-8B0E-4082-88C5-B1B04D4959D1}" sibTransId="{BBC1E2A7-5C51-4B17-A60C-441EEA3FC872}"/>
    <dgm:cxn modelId="{9F86C391-F6DA-4F80-9CD3-40C00D8FFAFA}" type="presOf" srcId="{28E77492-E80A-44C4-A146-5EE64BE0ADEF}" destId="{87955F67-93ED-4C50-BB6A-0BFA089D6B8E}" srcOrd="0" destOrd="0" presId="urn:microsoft.com/office/officeart/2005/8/layout/vList2"/>
    <dgm:cxn modelId="{808F43A5-6F59-4539-BCEF-E4E1DCCAEAE4}" srcId="{DDA12DCF-6002-47A6-9B93-F44989532BE4}" destId="{D5567D2B-6453-41A5-9679-C235FBCC43FD}" srcOrd="0" destOrd="0" parTransId="{7443ADE1-67DA-4563-A473-BD29506F44EE}" sibTransId="{5B2B8495-4E21-4C98-8645-161B8FB07E82}"/>
    <dgm:cxn modelId="{F43747CB-2DBA-40E4-8F83-BEC8A590248E}" srcId="{DDA12DCF-6002-47A6-9B93-F44989532BE4}" destId="{C4C16143-8680-43C3-9B92-2C699D16F9E6}" srcOrd="1" destOrd="0" parTransId="{F441797A-19AF-4504-B549-2DA8090971DD}" sibTransId="{6D4AE23E-770C-414C-9D77-0683EA69836A}"/>
    <dgm:cxn modelId="{CF918ED9-8DFE-440E-9672-B8953550FA9B}" type="presOf" srcId="{DDA12DCF-6002-47A6-9B93-F44989532BE4}" destId="{A18804D1-7518-4864-B839-361EF241750E}" srcOrd="0" destOrd="0" presId="urn:microsoft.com/office/officeart/2005/8/layout/vList2"/>
    <dgm:cxn modelId="{63C4C25D-2176-4FA6-882E-1847654EC305}" type="presParOf" srcId="{87955F67-93ED-4C50-BB6A-0BFA089D6B8E}" destId="{A18804D1-7518-4864-B839-361EF241750E}" srcOrd="0" destOrd="0" presId="urn:microsoft.com/office/officeart/2005/8/layout/vList2"/>
    <dgm:cxn modelId="{E4CB035C-D5AD-4B08-B992-99938A1B040D}" type="presParOf" srcId="{87955F67-93ED-4C50-BB6A-0BFA089D6B8E}" destId="{F64F531F-44ED-483A-8225-F220C8844BA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E77492-E80A-44C4-A146-5EE64BE0ADE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DDA12DCF-6002-47A6-9B93-F44989532BE4}">
      <dgm:prSet custT="1"/>
      <dgm:spPr/>
      <dgm:t>
        <a:bodyPr/>
        <a:lstStyle/>
        <a:p>
          <a:r>
            <a:rPr lang="it-IT" sz="2200" b="1" i="0" baseline="0" dirty="0">
              <a:latin typeface="Calibri" panose="020F0502020204030204" pitchFamily="34" charset="0"/>
              <a:ea typeface="Calibri" panose="020F0502020204030204" pitchFamily="34" charset="0"/>
              <a:cs typeface="Calibri" panose="020F0502020204030204" pitchFamily="34" charset="0"/>
            </a:rPr>
            <a:t>Predizione di </a:t>
          </a:r>
          <a:r>
            <a:rPr lang="it-IT" sz="2200" b="1" i="0" baseline="0" dirty="0" err="1">
              <a:latin typeface="Calibri" panose="020F0502020204030204" pitchFamily="34" charset="0"/>
              <a:ea typeface="Calibri" panose="020F0502020204030204" pitchFamily="34" charset="0"/>
              <a:cs typeface="Calibri" panose="020F0502020204030204" pitchFamily="34" charset="0"/>
            </a:rPr>
            <a:t>outcome</a:t>
          </a:r>
          <a:r>
            <a:rPr lang="it-IT" sz="2200" b="1" i="0" baseline="0" dirty="0">
              <a:latin typeface="Calibri" panose="020F0502020204030204" pitchFamily="34" charset="0"/>
              <a:ea typeface="Calibri" panose="020F0502020204030204" pitchFamily="34" charset="0"/>
              <a:cs typeface="Calibri" panose="020F0502020204030204" pitchFamily="34" charset="0"/>
            </a:rPr>
            <a:t> e pianificazione personalizzata</a:t>
          </a:r>
          <a:endParaRPr lang="it-IT" sz="2200" dirty="0">
            <a:latin typeface="Calibri" panose="020F0502020204030204" pitchFamily="34" charset="0"/>
            <a:ea typeface="Calibri" panose="020F0502020204030204" pitchFamily="34" charset="0"/>
            <a:cs typeface="Calibri" panose="020F0502020204030204" pitchFamily="34" charset="0"/>
          </a:endParaRPr>
        </a:p>
      </dgm:t>
    </dgm:pt>
    <dgm:pt modelId="{0144D00E-8B0E-4082-88C5-B1B04D4959D1}" type="parTrans" cxnId="{4AE3FF75-E5C8-46FE-8EF3-26E9515E35D8}">
      <dgm:prSet/>
      <dgm:spPr/>
      <dgm:t>
        <a:bodyPr/>
        <a:lstStyle/>
        <a:p>
          <a:endParaRPr lang="it-IT"/>
        </a:p>
      </dgm:t>
    </dgm:pt>
    <dgm:pt modelId="{BBC1E2A7-5C51-4B17-A60C-441EEA3FC872}" type="sibTrans" cxnId="{4AE3FF75-E5C8-46FE-8EF3-26E9515E35D8}">
      <dgm:prSet/>
      <dgm:spPr/>
      <dgm:t>
        <a:bodyPr/>
        <a:lstStyle/>
        <a:p>
          <a:endParaRPr lang="it-IT"/>
        </a:p>
      </dgm:t>
    </dgm:pt>
    <dgm:pt modelId="{D5567D2B-6453-41A5-9679-C235FBCC43FD}">
      <dgm:prSet custT="1"/>
      <dgm:spPr/>
      <dgm:t>
        <a:bodyPr/>
        <a:lstStyle/>
        <a:p>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Modelli predittivi </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(ANN, SVM, Random </a:t>
          </a:r>
          <a:r>
            <a:rPr kumimoji="0" lang="it-IT" altLang="it-IT" sz="20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prevedere l’</a:t>
          </a:r>
          <a:r>
            <a:rPr kumimoji="0" lang="it-IT" altLang="it-IT" sz="20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funzionale e pianificare strategie riabilitative personalizzate.</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7443ADE1-67DA-4563-A473-BD29506F44EE}" type="parTrans" cxnId="{808F43A5-6F59-4539-BCEF-E4E1DCCAEAE4}">
      <dgm:prSet/>
      <dgm:spPr/>
      <dgm:t>
        <a:bodyPr/>
        <a:lstStyle/>
        <a:p>
          <a:endParaRPr lang="it-IT"/>
        </a:p>
      </dgm:t>
    </dgm:pt>
    <dgm:pt modelId="{5B2B8495-4E21-4C98-8645-161B8FB07E82}" type="sibTrans" cxnId="{808F43A5-6F59-4539-BCEF-E4E1DCCAEAE4}">
      <dgm:prSet/>
      <dgm:spPr/>
      <dgm:t>
        <a:bodyPr/>
        <a:lstStyle/>
        <a:p>
          <a:endParaRPr lang="it-IT"/>
        </a:p>
      </dgm:t>
    </dgm:pt>
    <dgm:pt modelId="{477645E1-F8B6-4B73-835B-AFC4CA857D71}">
      <dgm:prSet custT="1"/>
      <dgm:spPr/>
      <dgm:t>
        <a:bodyPr/>
        <a:lstStyle/>
        <a:p>
          <a:r>
            <a:rPr lang="it-IT" sz="2000" b="0" i="0" baseline="0" dirty="0">
              <a:latin typeface="Calibri" panose="020F0502020204030204" pitchFamily="34" charset="0"/>
              <a:ea typeface="Calibri" panose="020F0502020204030204" pitchFamily="34" charset="0"/>
              <a:cs typeface="Calibri" panose="020F0502020204030204" pitchFamily="34" charset="0"/>
            </a:rPr>
            <a:t>Elaborazione in tempo reale.</a:t>
          </a:r>
          <a:endParaRPr lang="it-IT" sz="2000" dirty="0">
            <a:latin typeface="Calibri" panose="020F0502020204030204" pitchFamily="34" charset="0"/>
            <a:ea typeface="Calibri" panose="020F0502020204030204" pitchFamily="34" charset="0"/>
            <a:cs typeface="Calibri" panose="020F0502020204030204" pitchFamily="34" charset="0"/>
          </a:endParaRPr>
        </a:p>
      </dgm:t>
    </dgm:pt>
    <dgm:pt modelId="{C01BD2B3-9421-4B00-AE43-7DACEE985DCF}" type="parTrans" cxnId="{DD1B9E1D-43E9-4BDE-958D-2FA7785CDE34}">
      <dgm:prSet/>
      <dgm:spPr/>
      <dgm:t>
        <a:bodyPr/>
        <a:lstStyle/>
        <a:p>
          <a:endParaRPr lang="it-IT"/>
        </a:p>
      </dgm:t>
    </dgm:pt>
    <dgm:pt modelId="{288D03AD-B079-4DF3-AA0B-37BA1C17E9A7}" type="sibTrans" cxnId="{DD1B9E1D-43E9-4BDE-958D-2FA7785CDE34}">
      <dgm:prSet/>
      <dgm:spPr/>
      <dgm:t>
        <a:bodyPr/>
        <a:lstStyle/>
        <a:p>
          <a:endParaRPr lang="it-IT"/>
        </a:p>
      </dgm:t>
    </dgm:pt>
    <dgm:pt modelId="{E03898E2-49A7-4586-88DB-D52443696721}">
      <dgm:prSet custT="1"/>
      <dgm:spPr/>
      <dgm:t>
        <a:bodyPr/>
        <a:lstStyle/>
        <a:p>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Integrazione di dati multimodali </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(clinici, sensoriali, imaging) per migliorare accuratezza e precisione delle predizioni.</a:t>
          </a:r>
        </a:p>
      </dgm:t>
    </dgm:pt>
    <dgm:pt modelId="{EC5F04F4-8B56-42BC-BD8B-8BBD15F249F8}" type="parTrans" cxnId="{06CB4520-E035-4578-BC26-E99F10AB68B8}">
      <dgm:prSet/>
      <dgm:spPr/>
      <dgm:t>
        <a:bodyPr/>
        <a:lstStyle/>
        <a:p>
          <a:endParaRPr lang="it-IT"/>
        </a:p>
      </dgm:t>
    </dgm:pt>
    <dgm:pt modelId="{9DEBD7FD-68E5-4AD7-988F-D5B7C62D29B3}" type="sibTrans" cxnId="{06CB4520-E035-4578-BC26-E99F10AB68B8}">
      <dgm:prSet/>
      <dgm:spPr/>
      <dgm:t>
        <a:bodyPr/>
        <a:lstStyle/>
        <a:p>
          <a:endParaRPr lang="it-IT"/>
        </a:p>
      </dgm:t>
    </dgm:pt>
    <dgm:pt modelId="{87955F67-93ED-4C50-BB6A-0BFA089D6B8E}" type="pres">
      <dgm:prSet presAssocID="{28E77492-E80A-44C4-A146-5EE64BE0ADEF}" presName="linear" presStyleCnt="0">
        <dgm:presLayoutVars>
          <dgm:animLvl val="lvl"/>
          <dgm:resizeHandles val="exact"/>
        </dgm:presLayoutVars>
      </dgm:prSet>
      <dgm:spPr/>
    </dgm:pt>
    <dgm:pt modelId="{A18804D1-7518-4864-B839-361EF241750E}" type="pres">
      <dgm:prSet presAssocID="{DDA12DCF-6002-47A6-9B93-F44989532BE4}" presName="parentText" presStyleLbl="node1" presStyleIdx="0" presStyleCnt="1" custLinFactNeighborY="1005">
        <dgm:presLayoutVars>
          <dgm:chMax val="0"/>
          <dgm:bulletEnabled val="1"/>
        </dgm:presLayoutVars>
      </dgm:prSet>
      <dgm:spPr/>
    </dgm:pt>
    <dgm:pt modelId="{F64F531F-44ED-483A-8225-F220C8844BA8}" type="pres">
      <dgm:prSet presAssocID="{DDA12DCF-6002-47A6-9B93-F44989532BE4}" presName="childText" presStyleLbl="revTx" presStyleIdx="0" presStyleCnt="1">
        <dgm:presLayoutVars>
          <dgm:bulletEnabled val="1"/>
        </dgm:presLayoutVars>
      </dgm:prSet>
      <dgm:spPr/>
    </dgm:pt>
  </dgm:ptLst>
  <dgm:cxnLst>
    <dgm:cxn modelId="{FFA6531A-804A-4A4F-B791-9D37DCCD5EA1}" type="presOf" srcId="{D5567D2B-6453-41A5-9679-C235FBCC43FD}" destId="{F64F531F-44ED-483A-8225-F220C8844BA8}" srcOrd="0" destOrd="0" presId="urn:microsoft.com/office/officeart/2005/8/layout/vList2"/>
    <dgm:cxn modelId="{DD1B9E1D-43E9-4BDE-958D-2FA7785CDE34}" srcId="{DDA12DCF-6002-47A6-9B93-F44989532BE4}" destId="{477645E1-F8B6-4B73-835B-AFC4CA857D71}" srcOrd="2" destOrd="0" parTransId="{C01BD2B3-9421-4B00-AE43-7DACEE985DCF}" sibTransId="{288D03AD-B079-4DF3-AA0B-37BA1C17E9A7}"/>
    <dgm:cxn modelId="{E6DC141E-21D5-4BB8-AD94-380DA444C83B}" type="presOf" srcId="{E03898E2-49A7-4586-88DB-D52443696721}" destId="{F64F531F-44ED-483A-8225-F220C8844BA8}" srcOrd="0" destOrd="1" presId="urn:microsoft.com/office/officeart/2005/8/layout/vList2"/>
    <dgm:cxn modelId="{C3EF8C1E-4904-4317-8317-EB865B931C83}" type="presOf" srcId="{477645E1-F8B6-4B73-835B-AFC4CA857D71}" destId="{F64F531F-44ED-483A-8225-F220C8844BA8}" srcOrd="0" destOrd="2" presId="urn:microsoft.com/office/officeart/2005/8/layout/vList2"/>
    <dgm:cxn modelId="{06CB4520-E035-4578-BC26-E99F10AB68B8}" srcId="{DDA12DCF-6002-47A6-9B93-F44989532BE4}" destId="{E03898E2-49A7-4586-88DB-D52443696721}" srcOrd="1" destOrd="0" parTransId="{EC5F04F4-8B56-42BC-BD8B-8BBD15F249F8}" sibTransId="{9DEBD7FD-68E5-4AD7-988F-D5B7C62D29B3}"/>
    <dgm:cxn modelId="{4AE3FF75-E5C8-46FE-8EF3-26E9515E35D8}" srcId="{28E77492-E80A-44C4-A146-5EE64BE0ADEF}" destId="{DDA12DCF-6002-47A6-9B93-F44989532BE4}" srcOrd="0" destOrd="0" parTransId="{0144D00E-8B0E-4082-88C5-B1B04D4959D1}" sibTransId="{BBC1E2A7-5C51-4B17-A60C-441EEA3FC872}"/>
    <dgm:cxn modelId="{9F86C391-F6DA-4F80-9CD3-40C00D8FFAFA}" type="presOf" srcId="{28E77492-E80A-44C4-A146-5EE64BE0ADEF}" destId="{87955F67-93ED-4C50-BB6A-0BFA089D6B8E}" srcOrd="0" destOrd="0" presId="urn:microsoft.com/office/officeart/2005/8/layout/vList2"/>
    <dgm:cxn modelId="{808F43A5-6F59-4539-BCEF-E4E1DCCAEAE4}" srcId="{DDA12DCF-6002-47A6-9B93-F44989532BE4}" destId="{D5567D2B-6453-41A5-9679-C235FBCC43FD}" srcOrd="0" destOrd="0" parTransId="{7443ADE1-67DA-4563-A473-BD29506F44EE}" sibTransId="{5B2B8495-4E21-4C98-8645-161B8FB07E82}"/>
    <dgm:cxn modelId="{CF918ED9-8DFE-440E-9672-B8953550FA9B}" type="presOf" srcId="{DDA12DCF-6002-47A6-9B93-F44989532BE4}" destId="{A18804D1-7518-4864-B839-361EF241750E}" srcOrd="0" destOrd="0" presId="urn:microsoft.com/office/officeart/2005/8/layout/vList2"/>
    <dgm:cxn modelId="{63C4C25D-2176-4FA6-882E-1847654EC305}" type="presParOf" srcId="{87955F67-93ED-4C50-BB6A-0BFA089D6B8E}" destId="{A18804D1-7518-4864-B839-361EF241750E}" srcOrd="0" destOrd="0" presId="urn:microsoft.com/office/officeart/2005/8/layout/vList2"/>
    <dgm:cxn modelId="{E4CB035C-D5AD-4B08-B992-99938A1B040D}" type="presParOf" srcId="{87955F67-93ED-4C50-BB6A-0BFA089D6B8E}" destId="{F64F531F-44ED-483A-8225-F220C8844BA8}" srcOrd="1"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8E77492-E80A-44C4-A146-5EE64BE0ADE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DDA12DCF-6002-47A6-9B93-F44989532BE4}">
      <dgm:prSet custT="1"/>
      <dgm:spPr/>
      <dgm:t>
        <a:bodyPr/>
        <a:lstStyle/>
        <a:p>
          <a:r>
            <a:rPr lang="it-IT" sz="2200" b="1" i="0" baseline="0" dirty="0">
              <a:latin typeface="Calibri" panose="020F0502020204030204" pitchFamily="34" charset="0"/>
              <a:ea typeface="Calibri" panose="020F0502020204030204" pitchFamily="34" charset="0"/>
              <a:cs typeface="Calibri" panose="020F0502020204030204" pitchFamily="34" charset="0"/>
            </a:rPr>
            <a:t>Evoluzione tecnologica</a:t>
          </a:r>
          <a:endParaRPr lang="it-IT" sz="2200" dirty="0">
            <a:latin typeface="Calibri" panose="020F0502020204030204" pitchFamily="34" charset="0"/>
            <a:ea typeface="Calibri" panose="020F0502020204030204" pitchFamily="34" charset="0"/>
            <a:cs typeface="Calibri" panose="020F0502020204030204" pitchFamily="34" charset="0"/>
          </a:endParaRPr>
        </a:p>
      </dgm:t>
    </dgm:pt>
    <dgm:pt modelId="{0144D00E-8B0E-4082-88C5-B1B04D4959D1}" type="parTrans" cxnId="{4AE3FF75-E5C8-46FE-8EF3-26E9515E35D8}">
      <dgm:prSet/>
      <dgm:spPr/>
      <dgm:t>
        <a:bodyPr/>
        <a:lstStyle/>
        <a:p>
          <a:endParaRPr lang="it-IT"/>
        </a:p>
      </dgm:t>
    </dgm:pt>
    <dgm:pt modelId="{BBC1E2A7-5C51-4B17-A60C-441EEA3FC872}" type="sibTrans" cxnId="{4AE3FF75-E5C8-46FE-8EF3-26E9515E35D8}">
      <dgm:prSet/>
      <dgm:spPr/>
      <dgm:t>
        <a:bodyPr/>
        <a:lstStyle/>
        <a:p>
          <a:endParaRPr lang="it-IT"/>
        </a:p>
      </dgm:t>
    </dgm:pt>
    <dgm:pt modelId="{D5567D2B-6453-41A5-9679-C235FBCC43FD}">
      <dgm:prSet custT="1"/>
      <dgm:spPr/>
      <dgm:t>
        <a:bodyPr/>
        <a:lstStyle/>
        <a:p>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traccia l’evoluzione delle tecniche IA dagli anni ‘90 a oggi, evidenziando come siano passati da metodi supervisionati e ANN a tecniche di deep learning e AI generativa.</a:t>
          </a:r>
          <a:endParaRPr lang="it-IT" sz="2000" dirty="0"/>
        </a:p>
      </dgm:t>
    </dgm:pt>
    <dgm:pt modelId="{7443ADE1-67DA-4563-A473-BD29506F44EE}" type="parTrans" cxnId="{808F43A5-6F59-4539-BCEF-E4E1DCCAEAE4}">
      <dgm:prSet/>
      <dgm:spPr/>
      <dgm:t>
        <a:bodyPr/>
        <a:lstStyle/>
        <a:p>
          <a:endParaRPr lang="it-IT"/>
        </a:p>
      </dgm:t>
    </dgm:pt>
    <dgm:pt modelId="{5B2B8495-4E21-4C98-8645-161B8FB07E82}" type="sibTrans" cxnId="{808F43A5-6F59-4539-BCEF-E4E1DCCAEAE4}">
      <dgm:prSet/>
      <dgm:spPr/>
      <dgm:t>
        <a:bodyPr/>
        <a:lstStyle/>
        <a:p>
          <a:endParaRPr lang="it-IT"/>
        </a:p>
      </dgm:t>
    </dgm:pt>
    <dgm:pt modelId="{F76DCD8A-0A01-43DF-9B1D-E457670E18DB}">
      <dgm:prSet custT="1"/>
      <dgm:spPr/>
      <dgm:t>
        <a:bodyPr/>
        <a:lstStyle/>
        <a:p>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Recenti sviluppi includono soluzioni di </a:t>
          </a:r>
          <a:r>
            <a:rPr kumimoji="0" lang="it-IT" altLang="it-IT" sz="20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telerehabilitation</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basate su IA per garantire accesso alle terapie anche a distanza.</a:t>
          </a:r>
          <a:endParaRPr lang="it-IT" sz="2000" dirty="0"/>
        </a:p>
      </dgm:t>
    </dgm:pt>
    <dgm:pt modelId="{07EBFFCD-FE45-494A-A693-60312B90B9C8}" type="parTrans" cxnId="{B26B6ED7-DADC-483F-A84C-FD8AC269CF08}">
      <dgm:prSet/>
      <dgm:spPr/>
      <dgm:t>
        <a:bodyPr/>
        <a:lstStyle/>
        <a:p>
          <a:endParaRPr lang="it-IT"/>
        </a:p>
      </dgm:t>
    </dgm:pt>
    <dgm:pt modelId="{215B11AC-0E2F-43DD-8521-C3C6824F2473}" type="sibTrans" cxnId="{B26B6ED7-DADC-483F-A84C-FD8AC269CF08}">
      <dgm:prSet/>
      <dgm:spPr/>
      <dgm:t>
        <a:bodyPr/>
        <a:lstStyle/>
        <a:p>
          <a:endParaRPr lang="it-IT"/>
        </a:p>
      </dgm:t>
    </dgm:pt>
    <dgm:pt modelId="{87955F67-93ED-4C50-BB6A-0BFA089D6B8E}" type="pres">
      <dgm:prSet presAssocID="{28E77492-E80A-44C4-A146-5EE64BE0ADEF}" presName="linear" presStyleCnt="0">
        <dgm:presLayoutVars>
          <dgm:animLvl val="lvl"/>
          <dgm:resizeHandles val="exact"/>
        </dgm:presLayoutVars>
      </dgm:prSet>
      <dgm:spPr/>
    </dgm:pt>
    <dgm:pt modelId="{A18804D1-7518-4864-B839-361EF241750E}" type="pres">
      <dgm:prSet presAssocID="{DDA12DCF-6002-47A6-9B93-F44989532BE4}" presName="parentText" presStyleLbl="node1" presStyleIdx="0" presStyleCnt="1" custScaleY="41510" custLinFactY="-100000" custLinFactNeighborX="-5839" custLinFactNeighborY="-167736">
        <dgm:presLayoutVars>
          <dgm:chMax val="0"/>
          <dgm:bulletEnabled val="1"/>
        </dgm:presLayoutVars>
      </dgm:prSet>
      <dgm:spPr/>
    </dgm:pt>
    <dgm:pt modelId="{F64F531F-44ED-483A-8225-F220C8844BA8}" type="pres">
      <dgm:prSet presAssocID="{DDA12DCF-6002-47A6-9B93-F44989532BE4}" presName="childText" presStyleLbl="revTx" presStyleIdx="0" presStyleCnt="1">
        <dgm:presLayoutVars>
          <dgm:bulletEnabled val="1"/>
        </dgm:presLayoutVars>
      </dgm:prSet>
      <dgm:spPr/>
    </dgm:pt>
  </dgm:ptLst>
  <dgm:cxnLst>
    <dgm:cxn modelId="{FFA6531A-804A-4A4F-B791-9D37DCCD5EA1}" type="presOf" srcId="{D5567D2B-6453-41A5-9679-C235FBCC43FD}" destId="{F64F531F-44ED-483A-8225-F220C8844BA8}" srcOrd="0" destOrd="0" presId="urn:microsoft.com/office/officeart/2005/8/layout/vList2"/>
    <dgm:cxn modelId="{4AE3FF75-E5C8-46FE-8EF3-26E9515E35D8}" srcId="{28E77492-E80A-44C4-A146-5EE64BE0ADEF}" destId="{DDA12DCF-6002-47A6-9B93-F44989532BE4}" srcOrd="0" destOrd="0" parTransId="{0144D00E-8B0E-4082-88C5-B1B04D4959D1}" sibTransId="{BBC1E2A7-5C51-4B17-A60C-441EEA3FC872}"/>
    <dgm:cxn modelId="{9F86C391-F6DA-4F80-9CD3-40C00D8FFAFA}" type="presOf" srcId="{28E77492-E80A-44C4-A146-5EE64BE0ADEF}" destId="{87955F67-93ED-4C50-BB6A-0BFA089D6B8E}" srcOrd="0" destOrd="0" presId="urn:microsoft.com/office/officeart/2005/8/layout/vList2"/>
    <dgm:cxn modelId="{808F43A5-6F59-4539-BCEF-E4E1DCCAEAE4}" srcId="{DDA12DCF-6002-47A6-9B93-F44989532BE4}" destId="{D5567D2B-6453-41A5-9679-C235FBCC43FD}" srcOrd="0" destOrd="0" parTransId="{7443ADE1-67DA-4563-A473-BD29506F44EE}" sibTransId="{5B2B8495-4E21-4C98-8645-161B8FB07E82}"/>
    <dgm:cxn modelId="{B26B6ED7-DADC-483F-A84C-FD8AC269CF08}" srcId="{DDA12DCF-6002-47A6-9B93-F44989532BE4}" destId="{F76DCD8A-0A01-43DF-9B1D-E457670E18DB}" srcOrd="1" destOrd="0" parTransId="{07EBFFCD-FE45-494A-A693-60312B90B9C8}" sibTransId="{215B11AC-0E2F-43DD-8521-C3C6824F2473}"/>
    <dgm:cxn modelId="{CF918ED9-8DFE-440E-9672-B8953550FA9B}" type="presOf" srcId="{DDA12DCF-6002-47A6-9B93-F44989532BE4}" destId="{A18804D1-7518-4864-B839-361EF241750E}" srcOrd="0" destOrd="0" presId="urn:microsoft.com/office/officeart/2005/8/layout/vList2"/>
    <dgm:cxn modelId="{40E310E3-519D-46DD-BF64-9A68F997F283}" type="presOf" srcId="{F76DCD8A-0A01-43DF-9B1D-E457670E18DB}" destId="{F64F531F-44ED-483A-8225-F220C8844BA8}" srcOrd="0" destOrd="1" presId="urn:microsoft.com/office/officeart/2005/8/layout/vList2"/>
    <dgm:cxn modelId="{63C4C25D-2176-4FA6-882E-1847654EC305}" type="presParOf" srcId="{87955F67-93ED-4C50-BB6A-0BFA089D6B8E}" destId="{A18804D1-7518-4864-B839-361EF241750E}" srcOrd="0" destOrd="0" presId="urn:microsoft.com/office/officeart/2005/8/layout/vList2"/>
    <dgm:cxn modelId="{E4CB035C-D5AD-4B08-B992-99938A1B040D}" type="presParOf" srcId="{87955F67-93ED-4C50-BB6A-0BFA089D6B8E}" destId="{F64F531F-44ED-483A-8225-F220C8844BA8}" srcOrd="1"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9928BB5-EABA-4407-9AC2-529B217E7E9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F11977EE-CE6B-434A-94FD-50A245CDE3D4}">
      <dgm:prSet custT="1"/>
      <dgm:spPr/>
      <dgm:t>
        <a:bodyPr/>
        <a:lstStyle/>
        <a:p>
          <a:r>
            <a:rPr lang="it-IT" sz="2000" dirty="0">
              <a:latin typeface="Calibri" panose="020F0502020204030204" pitchFamily="34" charset="0"/>
              <a:ea typeface="Calibri" panose="020F0502020204030204" pitchFamily="34" charset="0"/>
              <a:cs typeface="Calibri" panose="020F0502020204030204" pitchFamily="34" charset="0"/>
            </a:rPr>
            <a:t>scarsa alfabetizzazione tecnologica, fatica dell’utente, problemi di affidabilità tecnica</a:t>
          </a:r>
        </a:p>
      </dgm:t>
    </dgm:pt>
    <dgm:pt modelId="{F90501D8-D5BA-498A-BAA5-6DBEBB156A10}" type="parTrans" cxnId="{C7104DBF-ED29-414A-B680-97E19804A31A}">
      <dgm:prSet/>
      <dgm:spPr/>
      <dgm:t>
        <a:bodyPr/>
        <a:lstStyle/>
        <a:p>
          <a:endParaRPr lang="it-IT"/>
        </a:p>
      </dgm:t>
    </dgm:pt>
    <dgm:pt modelId="{48628F96-6EDB-4C48-AF78-CC79628965F0}" type="sibTrans" cxnId="{C7104DBF-ED29-414A-B680-97E19804A31A}">
      <dgm:prSet/>
      <dgm:spPr/>
      <dgm:t>
        <a:bodyPr/>
        <a:lstStyle/>
        <a:p>
          <a:endParaRPr lang="it-IT"/>
        </a:p>
      </dgm:t>
    </dgm:pt>
    <dgm:pt modelId="{F724D173-2CC7-4335-A1EE-B62179454D47}" type="pres">
      <dgm:prSet presAssocID="{79928BB5-EABA-4407-9AC2-529B217E7E9D}" presName="linear" presStyleCnt="0">
        <dgm:presLayoutVars>
          <dgm:animLvl val="lvl"/>
          <dgm:resizeHandles val="exact"/>
        </dgm:presLayoutVars>
      </dgm:prSet>
      <dgm:spPr/>
    </dgm:pt>
    <dgm:pt modelId="{DEBF3789-F2B8-4F8B-9289-CAEF7097ACBA}" type="pres">
      <dgm:prSet presAssocID="{F11977EE-CE6B-434A-94FD-50A245CDE3D4}" presName="parentText" presStyleLbl="node1" presStyleIdx="0" presStyleCnt="1" custLinFactNeighborX="10238" custLinFactNeighborY="6227">
        <dgm:presLayoutVars>
          <dgm:chMax val="0"/>
          <dgm:bulletEnabled val="1"/>
        </dgm:presLayoutVars>
      </dgm:prSet>
      <dgm:spPr/>
    </dgm:pt>
  </dgm:ptLst>
  <dgm:cxnLst>
    <dgm:cxn modelId="{0B9C658B-00BD-493E-A69A-EA126100906D}" type="presOf" srcId="{79928BB5-EABA-4407-9AC2-529B217E7E9D}" destId="{F724D173-2CC7-4335-A1EE-B62179454D47}" srcOrd="0" destOrd="0" presId="urn:microsoft.com/office/officeart/2005/8/layout/vList2"/>
    <dgm:cxn modelId="{C7104DBF-ED29-414A-B680-97E19804A31A}" srcId="{79928BB5-EABA-4407-9AC2-529B217E7E9D}" destId="{F11977EE-CE6B-434A-94FD-50A245CDE3D4}" srcOrd="0" destOrd="0" parTransId="{F90501D8-D5BA-498A-BAA5-6DBEBB156A10}" sibTransId="{48628F96-6EDB-4C48-AF78-CC79628965F0}"/>
    <dgm:cxn modelId="{0EF98CBF-5DB4-4F44-9516-A23926F2BC97}" type="presOf" srcId="{F11977EE-CE6B-434A-94FD-50A245CDE3D4}" destId="{DEBF3789-F2B8-4F8B-9289-CAEF7097ACBA}" srcOrd="0" destOrd="0" presId="urn:microsoft.com/office/officeart/2005/8/layout/vList2"/>
    <dgm:cxn modelId="{52B7EBA1-5085-45CC-9797-2D280EBB35A2}" type="presParOf" srcId="{F724D173-2CC7-4335-A1EE-B62179454D47}" destId="{DEBF3789-F2B8-4F8B-9289-CAEF7097ACBA}"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D84B21-6A5C-4C50-960F-EB2DB749D6E4}">
      <dsp:nvSpPr>
        <dsp:cNvPr id="0" name=""/>
        <dsp:cNvSpPr/>
      </dsp:nvSpPr>
      <dsp:spPr>
        <a:xfrm>
          <a:off x="424925" y="651074"/>
          <a:ext cx="1205749" cy="12057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A3BEE6D-19F2-4FAF-89BB-9BBC689ED1B1}">
      <dsp:nvSpPr>
        <dsp:cNvPr id="0" name=""/>
        <dsp:cNvSpPr/>
      </dsp:nvSpPr>
      <dsp:spPr>
        <a:xfrm>
          <a:off x="127800" y="1952819"/>
          <a:ext cx="180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it-IT" sz="1800" b="1" kern="1200" dirty="0">
              <a:latin typeface="Calibri" panose="020F0502020204030204" pitchFamily="34" charset="0"/>
              <a:ea typeface="Calibri" panose="020F0502020204030204" pitchFamily="34" charset="0"/>
              <a:cs typeface="Calibri" panose="020F0502020204030204" pitchFamily="34" charset="0"/>
            </a:rPr>
            <a:t>Teleriabilitazione e Monitoraggio Remoto</a:t>
          </a:r>
          <a:endParaRPr lang="en-US" sz="1800" kern="1200" dirty="0">
            <a:latin typeface="Calibri" panose="020F0502020204030204" pitchFamily="34" charset="0"/>
            <a:ea typeface="Calibri" panose="020F0502020204030204" pitchFamily="34" charset="0"/>
            <a:cs typeface="Calibri" panose="020F0502020204030204" pitchFamily="34" charset="0"/>
          </a:endParaRPr>
        </a:p>
      </dsp:txBody>
      <dsp:txXfrm>
        <a:off x="127800" y="1952819"/>
        <a:ext cx="1800000" cy="855000"/>
      </dsp:txXfrm>
    </dsp:sp>
    <dsp:sp modelId="{46A0AC25-8979-49D0-B395-0ABAAD5B9C10}">
      <dsp:nvSpPr>
        <dsp:cNvPr id="0" name=""/>
        <dsp:cNvSpPr/>
      </dsp:nvSpPr>
      <dsp:spPr>
        <a:xfrm>
          <a:off x="2539925" y="651074"/>
          <a:ext cx="1205749" cy="12057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728DAF-5872-4C51-9011-33C9A969AB67}">
      <dsp:nvSpPr>
        <dsp:cNvPr id="0" name=""/>
        <dsp:cNvSpPr/>
      </dsp:nvSpPr>
      <dsp:spPr>
        <a:xfrm>
          <a:off x="2242800" y="1952819"/>
          <a:ext cx="180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it-IT" sz="1800" b="1" kern="1200" dirty="0">
              <a:latin typeface="Calibri" panose="020F0502020204030204" pitchFamily="34" charset="0"/>
              <a:ea typeface="Calibri" panose="020F0502020204030204" pitchFamily="34" charset="0"/>
              <a:cs typeface="Calibri" panose="020F0502020204030204" pitchFamily="34" charset="0"/>
            </a:rPr>
            <a:t>Realtà Virtuale e Gamification</a:t>
          </a:r>
          <a:endParaRPr lang="en-US" sz="1800" kern="1200" dirty="0">
            <a:latin typeface="Calibri" panose="020F0502020204030204" pitchFamily="34" charset="0"/>
            <a:ea typeface="Calibri" panose="020F0502020204030204" pitchFamily="34" charset="0"/>
            <a:cs typeface="Calibri" panose="020F0502020204030204" pitchFamily="34" charset="0"/>
          </a:endParaRPr>
        </a:p>
      </dsp:txBody>
      <dsp:txXfrm>
        <a:off x="2242800" y="1952819"/>
        <a:ext cx="1800000" cy="855000"/>
      </dsp:txXfrm>
    </dsp:sp>
    <dsp:sp modelId="{2FCE2687-FC32-476F-ABDF-64525F129196}">
      <dsp:nvSpPr>
        <dsp:cNvPr id="0" name=""/>
        <dsp:cNvSpPr/>
      </dsp:nvSpPr>
      <dsp:spPr>
        <a:xfrm>
          <a:off x="4654925" y="651074"/>
          <a:ext cx="1205749" cy="12057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458317-94AF-4CA1-8171-203D9B136AB2}">
      <dsp:nvSpPr>
        <dsp:cNvPr id="0" name=""/>
        <dsp:cNvSpPr/>
      </dsp:nvSpPr>
      <dsp:spPr>
        <a:xfrm>
          <a:off x="4357800" y="1952819"/>
          <a:ext cx="180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it-IT" sz="1800" b="1" kern="1200" dirty="0">
              <a:latin typeface="Calibri" panose="020F0502020204030204" pitchFamily="34" charset="0"/>
              <a:ea typeface="Calibri" panose="020F0502020204030204" pitchFamily="34" charset="0"/>
              <a:cs typeface="Calibri" panose="020F0502020204030204" pitchFamily="34" charset="0"/>
            </a:rPr>
            <a:t>Robotica Riabilitativa</a:t>
          </a:r>
          <a:endParaRPr lang="en-US" sz="1800" kern="1200" dirty="0">
            <a:latin typeface="Calibri" panose="020F0502020204030204" pitchFamily="34" charset="0"/>
            <a:ea typeface="Calibri" panose="020F0502020204030204" pitchFamily="34" charset="0"/>
            <a:cs typeface="Calibri" panose="020F0502020204030204" pitchFamily="34" charset="0"/>
          </a:endParaRPr>
        </a:p>
      </dsp:txBody>
      <dsp:txXfrm>
        <a:off x="4357800" y="1952819"/>
        <a:ext cx="1800000" cy="855000"/>
      </dsp:txXfrm>
    </dsp:sp>
    <dsp:sp modelId="{4CA57D7E-4D12-45CA-8CF3-C2ECCC641FC6}">
      <dsp:nvSpPr>
        <dsp:cNvPr id="0" name=""/>
        <dsp:cNvSpPr/>
      </dsp:nvSpPr>
      <dsp:spPr>
        <a:xfrm>
          <a:off x="6769925" y="651074"/>
          <a:ext cx="1205749" cy="1205749"/>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C4F1DB2-7273-4759-A169-6224A4D793E3}">
      <dsp:nvSpPr>
        <dsp:cNvPr id="0" name=""/>
        <dsp:cNvSpPr/>
      </dsp:nvSpPr>
      <dsp:spPr>
        <a:xfrm>
          <a:off x="6472800" y="1952819"/>
          <a:ext cx="180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it-IT" sz="1800" b="1" kern="1200" dirty="0">
              <a:latin typeface="Calibri" panose="020F0502020204030204" pitchFamily="34" charset="0"/>
              <a:ea typeface="Calibri" panose="020F0502020204030204" pitchFamily="34" charset="0"/>
              <a:cs typeface="Calibri" panose="020F0502020204030204" pitchFamily="34" charset="0"/>
            </a:rPr>
            <a:t>Piattaforme di Terapia Fisica Basate su IA</a:t>
          </a:r>
          <a:endParaRPr lang="en-US" sz="1800" kern="1200" dirty="0">
            <a:latin typeface="Calibri" panose="020F0502020204030204" pitchFamily="34" charset="0"/>
            <a:ea typeface="Calibri" panose="020F0502020204030204" pitchFamily="34" charset="0"/>
            <a:cs typeface="Calibri" panose="020F0502020204030204" pitchFamily="34" charset="0"/>
          </a:endParaRPr>
        </a:p>
      </dsp:txBody>
      <dsp:txXfrm>
        <a:off x="6472800" y="1952819"/>
        <a:ext cx="1800000" cy="855000"/>
      </dsp:txXfrm>
    </dsp:sp>
    <dsp:sp modelId="{8D66CC7B-42F4-489A-805A-A864EFC6E58B}">
      <dsp:nvSpPr>
        <dsp:cNvPr id="0" name=""/>
        <dsp:cNvSpPr/>
      </dsp:nvSpPr>
      <dsp:spPr>
        <a:xfrm>
          <a:off x="8884925" y="651074"/>
          <a:ext cx="1205749" cy="120574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25DB88-B670-4300-BB3D-08A4EDAFBCF4}">
      <dsp:nvSpPr>
        <dsp:cNvPr id="0" name=""/>
        <dsp:cNvSpPr/>
      </dsp:nvSpPr>
      <dsp:spPr>
        <a:xfrm>
          <a:off x="8587800" y="1952819"/>
          <a:ext cx="180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it-IT" sz="1800" b="1" kern="1200" dirty="0">
              <a:latin typeface="Calibri" panose="020F0502020204030204" pitchFamily="34" charset="0"/>
              <a:ea typeface="Calibri" panose="020F0502020204030204" pitchFamily="34" charset="0"/>
              <a:cs typeface="Calibri" panose="020F0502020204030204" pitchFamily="34" charset="0"/>
            </a:rPr>
            <a:t>Analisi dei Dati Clinici e Supporto Decisionale</a:t>
          </a:r>
          <a:endParaRPr lang="en-US" sz="1800" kern="1200" dirty="0">
            <a:latin typeface="Calibri" panose="020F0502020204030204" pitchFamily="34" charset="0"/>
            <a:ea typeface="Calibri" panose="020F0502020204030204" pitchFamily="34" charset="0"/>
            <a:cs typeface="Calibri" panose="020F0502020204030204" pitchFamily="34" charset="0"/>
          </a:endParaRPr>
        </a:p>
      </dsp:txBody>
      <dsp:txXfrm>
        <a:off x="8587800" y="1952819"/>
        <a:ext cx="1800000" cy="855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F3789-F2B8-4F8B-9289-CAEF7097ACBA}">
      <dsp:nvSpPr>
        <dsp:cNvPr id="0" name=""/>
        <dsp:cNvSpPr/>
      </dsp:nvSpPr>
      <dsp:spPr>
        <a:xfrm>
          <a:off x="0" y="0"/>
          <a:ext cx="6537037" cy="75442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it-IT" sz="2000" kern="1200" dirty="0">
              <a:latin typeface="Calibri" panose="020F0502020204030204" pitchFamily="34" charset="0"/>
              <a:ea typeface="Calibri" panose="020F0502020204030204" pitchFamily="34" charset="0"/>
              <a:cs typeface="Calibri" panose="020F0502020204030204" pitchFamily="34" charset="0"/>
            </a:rPr>
            <a:t>maggiore accessibilità, monitoraggio remoto, riduzione del fabbisogno di personale, costi potenzialmente inferiori.</a:t>
          </a:r>
          <a:endParaRPr lang="it-IT" sz="2000" kern="1200" dirty="0"/>
        </a:p>
      </dsp:txBody>
      <dsp:txXfrm>
        <a:off x="36828" y="36828"/>
        <a:ext cx="6463381" cy="6807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AD09E-2396-4340-A67A-0323CE139181}">
      <dsp:nvSpPr>
        <dsp:cNvPr id="0" name=""/>
        <dsp:cNvSpPr/>
      </dsp:nvSpPr>
      <dsp:spPr>
        <a:xfrm>
          <a:off x="1212569" y="626395"/>
          <a:ext cx="1300252" cy="1300252"/>
        </a:xfrm>
        <a:prstGeom prst="rect">
          <a:avLst/>
        </a:prstGeom>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91786B6-E766-4678-9BCB-80AB60E11258}">
      <dsp:nvSpPr>
        <dsp:cNvPr id="0" name=""/>
        <dsp:cNvSpPr/>
      </dsp:nvSpPr>
      <dsp:spPr>
        <a:xfrm>
          <a:off x="417971" y="2391817"/>
          <a:ext cx="2889450" cy="1333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it-IT" sz="1600" b="1" kern="1200" cap="all" baseline="0" dirty="0">
              <a:latin typeface="Calibri" panose="020F0502020204030204" pitchFamily="34" charset="0"/>
              <a:ea typeface="Calibri" panose="020F0502020204030204" pitchFamily="34" charset="0"/>
              <a:cs typeface="Calibri" panose="020F0502020204030204" pitchFamily="34" charset="0"/>
            </a:rPr>
            <a:t>Personalizzazione</a:t>
          </a:r>
          <a:endParaRPr lang="it-IT" sz="1600" kern="1200" cap="all" baseline="0" dirty="0">
            <a:latin typeface="Calibri" panose="020F0502020204030204" pitchFamily="34" charset="0"/>
            <a:ea typeface="Calibri" panose="020F0502020204030204" pitchFamily="34" charset="0"/>
            <a:cs typeface="Calibri" panose="020F0502020204030204" pitchFamily="34" charset="0"/>
          </a:endParaRPr>
        </a:p>
        <a:p>
          <a:pPr marL="0" lvl="0" indent="0" algn="ctr" defTabSz="711200">
            <a:lnSpc>
              <a:spcPct val="100000"/>
            </a:lnSpc>
            <a:spcBef>
              <a:spcPct val="0"/>
            </a:spcBef>
            <a:spcAft>
              <a:spcPct val="35000"/>
            </a:spcAft>
            <a:buNone/>
          </a:pPr>
          <a:r>
            <a:rPr lang="it-IT" sz="1600" kern="1200" dirty="0">
              <a:latin typeface="Calibri" panose="020F0502020204030204" pitchFamily="34" charset="0"/>
              <a:ea typeface="Calibri" panose="020F0502020204030204" pitchFamily="34" charset="0"/>
              <a:cs typeface="Calibri" panose="020F0502020204030204" pitchFamily="34" charset="0"/>
            </a:rPr>
            <a:t>L'IA adatta i programmi riabilitativi alle esigenze specifiche di ogni paziente.</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417971" y="2391817"/>
        <a:ext cx="2889450" cy="1333125"/>
      </dsp:txXfrm>
    </dsp:sp>
    <dsp:sp modelId="{0747DCC7-7F81-423F-AAE5-520195B47B55}">
      <dsp:nvSpPr>
        <dsp:cNvPr id="0" name=""/>
        <dsp:cNvSpPr/>
      </dsp:nvSpPr>
      <dsp:spPr>
        <a:xfrm>
          <a:off x="4607673" y="626395"/>
          <a:ext cx="1300252" cy="130025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A73303-76E6-4223-B84F-3FA5609D5335}">
      <dsp:nvSpPr>
        <dsp:cNvPr id="0" name=""/>
        <dsp:cNvSpPr/>
      </dsp:nvSpPr>
      <dsp:spPr>
        <a:xfrm>
          <a:off x="3813075" y="2391817"/>
          <a:ext cx="2889450" cy="1333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it-IT" sz="1600" b="1" kern="1200" cap="all" baseline="0" dirty="0">
              <a:latin typeface="Calibri" panose="020F0502020204030204" pitchFamily="34" charset="0"/>
              <a:ea typeface="Calibri" panose="020F0502020204030204" pitchFamily="34" charset="0"/>
              <a:cs typeface="Calibri" panose="020F0502020204030204" pitchFamily="34" charset="0"/>
            </a:rPr>
            <a:t>Accessibilità</a:t>
          </a:r>
        </a:p>
        <a:p>
          <a:pPr marL="0" lvl="0" indent="0" algn="ctr" defTabSz="711200">
            <a:lnSpc>
              <a:spcPct val="100000"/>
            </a:lnSpc>
            <a:spcBef>
              <a:spcPct val="0"/>
            </a:spcBef>
            <a:spcAft>
              <a:spcPct val="35000"/>
            </a:spcAft>
            <a:buNone/>
          </a:pPr>
          <a:r>
            <a:rPr lang="it-IT" sz="1600" kern="1200" dirty="0">
              <a:latin typeface="Calibri" panose="020F0502020204030204" pitchFamily="34" charset="0"/>
              <a:ea typeface="Calibri" panose="020F0502020204030204" pitchFamily="34" charset="0"/>
              <a:cs typeface="Calibri" panose="020F0502020204030204" pitchFamily="34" charset="0"/>
            </a:rPr>
            <a:t> Le soluzioni basate su IA permettono ai pazienti di ricevere cure di qualità anche a distanza.</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3813075" y="2391817"/>
        <a:ext cx="2889450" cy="1333125"/>
      </dsp:txXfrm>
    </dsp:sp>
    <dsp:sp modelId="{0B0E15C9-F6C6-4081-B1FB-A386DE06C2A9}">
      <dsp:nvSpPr>
        <dsp:cNvPr id="0" name=""/>
        <dsp:cNvSpPr/>
      </dsp:nvSpPr>
      <dsp:spPr>
        <a:xfrm>
          <a:off x="8002777" y="626395"/>
          <a:ext cx="1300252" cy="130025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15698E-F933-4F6F-B0C1-42D62705B979}">
      <dsp:nvSpPr>
        <dsp:cNvPr id="0" name=""/>
        <dsp:cNvSpPr/>
      </dsp:nvSpPr>
      <dsp:spPr>
        <a:xfrm>
          <a:off x="7208178" y="2391817"/>
          <a:ext cx="2889450" cy="1333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it-IT" sz="1600" b="1" kern="1200" cap="all" baseline="0" dirty="0">
              <a:latin typeface="Calibri" panose="020F0502020204030204" pitchFamily="34" charset="0"/>
              <a:ea typeface="Calibri" panose="020F0502020204030204" pitchFamily="34" charset="0"/>
              <a:cs typeface="Calibri" panose="020F0502020204030204" pitchFamily="34" charset="0"/>
            </a:rPr>
            <a:t>Efficienza</a:t>
          </a:r>
        </a:p>
        <a:p>
          <a:pPr marL="0" lvl="0" indent="0" algn="ctr" defTabSz="711200">
            <a:lnSpc>
              <a:spcPct val="100000"/>
            </a:lnSpc>
            <a:spcBef>
              <a:spcPct val="0"/>
            </a:spcBef>
            <a:spcAft>
              <a:spcPct val="35000"/>
            </a:spcAft>
            <a:buNone/>
          </a:pPr>
          <a:r>
            <a:rPr lang="it-IT" sz="1600" kern="1200" dirty="0">
              <a:latin typeface="Calibri" panose="020F0502020204030204" pitchFamily="34" charset="0"/>
              <a:ea typeface="Calibri" panose="020F0502020204030204" pitchFamily="34" charset="0"/>
              <a:cs typeface="Calibri" panose="020F0502020204030204" pitchFamily="34" charset="0"/>
            </a:rPr>
            <a:t> Automatizzando alcune attività, l'IA libera tempo per i professionisti sanitari, migliorando la gestione delle risorse.</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7208178" y="2391817"/>
        <a:ext cx="2889450" cy="13331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603AA-72D1-4614-A72F-7952BDD2D3E5}">
      <dsp:nvSpPr>
        <dsp:cNvPr id="0" name=""/>
        <dsp:cNvSpPr/>
      </dsp:nvSpPr>
      <dsp:spPr>
        <a:xfrm rot="5400000">
          <a:off x="7042118" y="-2920739"/>
          <a:ext cx="1008881" cy="7102644"/>
        </a:xfrm>
        <a:prstGeom prst="round2SameRect">
          <a:avLst/>
        </a:prstGeom>
        <a:solidFill>
          <a:schemeClr val="accent1">
            <a:lumMod val="20000"/>
            <a:lumOff val="80000"/>
            <a:alpha val="9000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Font typeface="Arial" panose="020B0604020202020204" pitchFamily="34" charset="0"/>
            <a:buChar char="•"/>
          </a:pPr>
          <a:r>
            <a:rPr lang="it-IT" sz="1600" kern="1200" dirty="0">
              <a:latin typeface="Calibri" panose="020F0502020204030204" pitchFamily="34" charset="0"/>
              <a:ea typeface="Calibri" panose="020F0502020204030204" pitchFamily="34" charset="0"/>
              <a:cs typeface="Calibri" panose="020F0502020204030204" pitchFamily="34" charset="0"/>
            </a:rPr>
            <a:t>Registri clinici e database esistenti di pazienti colpiti da ictus.</a:t>
          </a:r>
        </a:p>
        <a:p>
          <a:pPr marL="171450" lvl="1" indent="-171450" algn="l" defTabSz="711200">
            <a:lnSpc>
              <a:spcPct val="90000"/>
            </a:lnSpc>
            <a:spcBef>
              <a:spcPct val="0"/>
            </a:spcBef>
            <a:spcAft>
              <a:spcPct val="15000"/>
            </a:spcAft>
            <a:buFont typeface="Arial" panose="020B0604020202020204" pitchFamily="34" charset="0"/>
            <a:buChar char="•"/>
          </a:pPr>
          <a:r>
            <a:rPr lang="it-IT" sz="1600" kern="1200" dirty="0">
              <a:latin typeface="Calibri" panose="020F0502020204030204" pitchFamily="34" charset="0"/>
              <a:ea typeface="Calibri" panose="020F0502020204030204" pitchFamily="34" charset="0"/>
              <a:cs typeface="Calibri" panose="020F0502020204030204" pitchFamily="34" charset="0"/>
            </a:rPr>
            <a:t>Dati raccolti in tempo reale tramite l’uso attivo dell’applicazione (es. esercizi svolti, feedback, rilevazioni biometriche).</a:t>
          </a:r>
        </a:p>
      </dsp:txBody>
      <dsp:txXfrm rot="-5400000">
        <a:off x="3995237" y="175392"/>
        <a:ext cx="7053394" cy="910381"/>
      </dsp:txXfrm>
    </dsp:sp>
    <dsp:sp modelId="{655297F3-0294-40F0-851D-236B28058A31}">
      <dsp:nvSpPr>
        <dsp:cNvPr id="0" name=""/>
        <dsp:cNvSpPr/>
      </dsp:nvSpPr>
      <dsp:spPr>
        <a:xfrm>
          <a:off x="0" y="31"/>
          <a:ext cx="3995237" cy="12611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it-IT" sz="2200" b="1" kern="1200" dirty="0">
              <a:latin typeface="Calibri" panose="020F0502020204030204" pitchFamily="34" charset="0"/>
              <a:ea typeface="Calibri" panose="020F0502020204030204" pitchFamily="34" charset="0"/>
              <a:cs typeface="Calibri" panose="020F0502020204030204" pitchFamily="34" charset="0"/>
            </a:rPr>
            <a:t>FONTE DEI DATI</a:t>
          </a:r>
          <a:endParaRPr lang="it-IT" sz="2200" kern="1200" dirty="0">
            <a:latin typeface="Calibri" panose="020F0502020204030204" pitchFamily="34" charset="0"/>
            <a:ea typeface="Calibri" panose="020F0502020204030204" pitchFamily="34" charset="0"/>
            <a:cs typeface="Calibri" panose="020F0502020204030204" pitchFamily="34" charset="0"/>
          </a:endParaRPr>
        </a:p>
      </dsp:txBody>
      <dsp:txXfrm>
        <a:off x="61562" y="61593"/>
        <a:ext cx="3872113" cy="1137978"/>
      </dsp:txXfrm>
    </dsp:sp>
    <dsp:sp modelId="{22022D6F-EF39-41AC-8575-BF2837BD06B7}">
      <dsp:nvSpPr>
        <dsp:cNvPr id="0" name=""/>
        <dsp:cNvSpPr/>
      </dsp:nvSpPr>
      <dsp:spPr>
        <a:xfrm rot="5400000">
          <a:off x="7042118" y="-1596581"/>
          <a:ext cx="1008881" cy="7102644"/>
        </a:xfrm>
        <a:prstGeom prst="round2SameRect">
          <a:avLst/>
        </a:prstGeom>
        <a:solidFill>
          <a:schemeClr val="accent1">
            <a:lumMod val="20000"/>
            <a:lumOff val="80000"/>
            <a:alpha val="9000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latin typeface="Calibri" panose="020F0502020204030204" pitchFamily="34" charset="0"/>
              <a:ea typeface="Calibri" panose="020F0502020204030204" pitchFamily="34" charset="0"/>
              <a:cs typeface="Calibri" panose="020F0502020204030204" pitchFamily="34" charset="0"/>
            </a:rPr>
            <a:t>Analizzare pattern ricorrenti nei dati.</a:t>
          </a:r>
        </a:p>
        <a:p>
          <a:pPr marL="171450" lvl="1" indent="-171450" algn="l" defTabSz="711200">
            <a:lnSpc>
              <a:spcPct val="90000"/>
            </a:lnSpc>
            <a:spcBef>
              <a:spcPct val="0"/>
            </a:spcBef>
            <a:spcAft>
              <a:spcPct val="15000"/>
            </a:spcAft>
            <a:buChar char="•"/>
          </a:pPr>
          <a:r>
            <a:rPr lang="it-IT" sz="1600" kern="1200" dirty="0">
              <a:latin typeface="Calibri" panose="020F0502020204030204" pitchFamily="34" charset="0"/>
              <a:ea typeface="Calibri" panose="020F0502020204030204" pitchFamily="34" charset="0"/>
              <a:cs typeface="Calibri" panose="020F0502020204030204" pitchFamily="34" charset="0"/>
            </a:rPr>
            <a:t>Addestrare modelli predittivi basati su </a:t>
          </a:r>
          <a:r>
            <a:rPr lang="it-IT" sz="1600" kern="1200" dirty="0" err="1">
              <a:latin typeface="Calibri" panose="020F0502020204030204" pitchFamily="34" charset="0"/>
              <a:ea typeface="Calibri" panose="020F0502020204030204" pitchFamily="34" charset="0"/>
              <a:cs typeface="Calibri" panose="020F0502020204030204" pitchFamily="34" charset="0"/>
            </a:rPr>
            <a:t>outcome</a:t>
          </a:r>
          <a:r>
            <a:rPr lang="it-IT" sz="1600" kern="1200" dirty="0">
              <a:latin typeface="Calibri" panose="020F0502020204030204" pitchFamily="34" charset="0"/>
              <a:ea typeface="Calibri" panose="020F0502020204030204" pitchFamily="34" charset="0"/>
              <a:cs typeface="Calibri" panose="020F0502020204030204" pitchFamily="34" charset="0"/>
            </a:rPr>
            <a:t> passati (recupero, ricadute).</a:t>
          </a:r>
        </a:p>
        <a:p>
          <a:pPr marL="171450" lvl="1" indent="-171450" algn="l" defTabSz="711200">
            <a:lnSpc>
              <a:spcPct val="90000"/>
            </a:lnSpc>
            <a:spcBef>
              <a:spcPct val="0"/>
            </a:spcBef>
            <a:spcAft>
              <a:spcPct val="15000"/>
            </a:spcAft>
            <a:buChar char="•"/>
          </a:pPr>
          <a:r>
            <a:rPr lang="it-IT" sz="1600" kern="1200" dirty="0">
              <a:latin typeface="Calibri" panose="020F0502020204030204" pitchFamily="34" charset="0"/>
              <a:ea typeface="Calibri" panose="020F0502020204030204" pitchFamily="34" charset="0"/>
              <a:cs typeface="Calibri" panose="020F0502020204030204" pitchFamily="34" charset="0"/>
            </a:rPr>
            <a:t>Aggiornare le previsioni man mano che nuovi dati vengono raccolti dal paziente.</a:t>
          </a:r>
        </a:p>
      </dsp:txBody>
      <dsp:txXfrm rot="-5400000">
        <a:off x="3995237" y="1499550"/>
        <a:ext cx="7053394" cy="910381"/>
      </dsp:txXfrm>
    </dsp:sp>
    <dsp:sp modelId="{2DEEDB6E-75F4-4114-ABA9-64DCD89D5C00}">
      <dsp:nvSpPr>
        <dsp:cNvPr id="0" name=""/>
        <dsp:cNvSpPr/>
      </dsp:nvSpPr>
      <dsp:spPr>
        <a:xfrm>
          <a:off x="0" y="1324189"/>
          <a:ext cx="3995237" cy="12611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it-IT" sz="2200" b="1" kern="1200" dirty="0">
              <a:latin typeface="Calibri" panose="020F0502020204030204" pitchFamily="34" charset="0"/>
              <a:ea typeface="Calibri" panose="020F0502020204030204" pitchFamily="34" charset="0"/>
              <a:cs typeface="Calibri" panose="020F0502020204030204" pitchFamily="34" charset="0"/>
            </a:rPr>
            <a:t>TECNICHE IA</a:t>
          </a:r>
          <a:endParaRPr lang="it-IT" sz="2200" kern="1200" dirty="0">
            <a:latin typeface="Calibri" panose="020F0502020204030204" pitchFamily="34" charset="0"/>
            <a:ea typeface="Calibri" panose="020F0502020204030204" pitchFamily="34" charset="0"/>
            <a:cs typeface="Calibri" panose="020F0502020204030204" pitchFamily="34" charset="0"/>
          </a:endParaRPr>
        </a:p>
        <a:p>
          <a:pPr marL="0" lvl="0" indent="0" algn="ctr" defTabSz="977900">
            <a:lnSpc>
              <a:spcPct val="90000"/>
            </a:lnSpc>
            <a:spcBef>
              <a:spcPct val="0"/>
            </a:spcBef>
            <a:spcAft>
              <a:spcPct val="35000"/>
            </a:spcAft>
            <a:buNone/>
          </a:pPr>
          <a:r>
            <a:rPr lang="it-IT" sz="2200" b="1" i="1" kern="1200" dirty="0">
              <a:latin typeface="Calibri" panose="020F0502020204030204" pitchFamily="34" charset="0"/>
              <a:ea typeface="Calibri" panose="020F0502020204030204" pitchFamily="34" charset="0"/>
              <a:cs typeface="Calibri" panose="020F0502020204030204" pitchFamily="34" charset="0"/>
            </a:rPr>
            <a:t>Machine learning</a:t>
          </a:r>
          <a:r>
            <a:rPr lang="it-IT" sz="2200" b="1" kern="1200" dirty="0">
              <a:latin typeface="Calibri" panose="020F0502020204030204" pitchFamily="34" charset="0"/>
              <a:ea typeface="Calibri" panose="020F0502020204030204" pitchFamily="34" charset="0"/>
              <a:cs typeface="Calibri" panose="020F0502020204030204" pitchFamily="34" charset="0"/>
            </a:rPr>
            <a:t> </a:t>
          </a:r>
          <a:r>
            <a:rPr lang="it-IT" sz="2200" b="1" i="1" kern="1200" dirty="0">
              <a:latin typeface="Calibri" panose="020F0502020204030204" pitchFamily="34" charset="0"/>
              <a:ea typeface="Calibri" panose="020F0502020204030204" pitchFamily="34" charset="0"/>
              <a:cs typeface="Calibri" panose="020F0502020204030204" pitchFamily="34" charset="0"/>
            </a:rPr>
            <a:t>supervisionato</a:t>
          </a:r>
          <a:endParaRPr lang="it-IT" sz="2200" kern="1200" dirty="0">
            <a:latin typeface="Calibri" panose="020F0502020204030204" pitchFamily="34" charset="0"/>
            <a:ea typeface="Calibri" panose="020F0502020204030204" pitchFamily="34" charset="0"/>
            <a:cs typeface="Calibri" panose="020F0502020204030204" pitchFamily="34" charset="0"/>
          </a:endParaRPr>
        </a:p>
      </dsp:txBody>
      <dsp:txXfrm>
        <a:off x="61562" y="1385751"/>
        <a:ext cx="3872113" cy="1137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98574-B1DC-476A-A42A-EC4B1DCFD02A}">
      <dsp:nvSpPr>
        <dsp:cNvPr id="0" name=""/>
        <dsp:cNvSpPr/>
      </dsp:nvSpPr>
      <dsp:spPr>
        <a:xfrm>
          <a:off x="0" y="5107"/>
          <a:ext cx="10515600" cy="111886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sp>
    <dsp:sp modelId="{91317C2D-57DC-49D2-BB9F-05B4A61ED290}">
      <dsp:nvSpPr>
        <dsp:cNvPr id="0" name=""/>
        <dsp:cNvSpPr/>
      </dsp:nvSpPr>
      <dsp:spPr>
        <a:xfrm>
          <a:off x="185451" y="75212"/>
          <a:ext cx="921991" cy="978659"/>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l="-3000" r="-3000"/>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B2CD21-85FC-4234-99AC-E5BE93521F1C}">
      <dsp:nvSpPr>
        <dsp:cNvPr id="0" name=""/>
        <dsp:cNvSpPr/>
      </dsp:nvSpPr>
      <dsp:spPr>
        <a:xfrm>
          <a:off x="1292894" y="5107"/>
          <a:ext cx="9183545" cy="1188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814" tIns="125814" rIns="125814" bIns="125814" numCol="1" spcCol="1270" anchor="ctr" anchorCtr="0">
          <a:noAutofit/>
        </a:bodyPr>
        <a:lstStyle/>
        <a:p>
          <a:pPr marL="0" lvl="0" indent="0" algn="l" defTabSz="711200">
            <a:lnSpc>
              <a:spcPct val="100000"/>
            </a:lnSpc>
            <a:spcBef>
              <a:spcPct val="0"/>
            </a:spcBef>
            <a:spcAft>
              <a:spcPct val="35000"/>
            </a:spcAft>
            <a:buNone/>
          </a:pPr>
          <a:r>
            <a:rPr lang="it-IT" sz="1600" b="1" kern="1200"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Valutazione automatica dei movimenti con IA</a:t>
          </a:r>
          <a:br>
            <a:rPr lang="it-IT" sz="1600" kern="1200" dirty="0">
              <a:latin typeface="Calibri" panose="020F0502020204030204" pitchFamily="34" charset="0"/>
              <a:ea typeface="Calibri" panose="020F0502020204030204" pitchFamily="34" charset="0"/>
              <a:cs typeface="Calibri" panose="020F0502020204030204" pitchFamily="34" charset="0"/>
            </a:rPr>
          </a:br>
          <a:r>
            <a:rPr lang="it-IT" sz="1600" kern="1200" dirty="0">
              <a:latin typeface="Calibri" panose="020F0502020204030204" pitchFamily="34" charset="0"/>
              <a:ea typeface="Calibri" panose="020F0502020204030204" pitchFamily="34" charset="0"/>
              <a:cs typeface="Calibri" panose="020F0502020204030204" pitchFamily="34" charset="0"/>
            </a:rPr>
            <a:t>Analisi dei dati raccolti da </a:t>
          </a:r>
          <a:r>
            <a:rPr lang="it-IT" sz="1600" b="1" kern="1200" dirty="0">
              <a:latin typeface="Calibri" panose="020F0502020204030204" pitchFamily="34" charset="0"/>
              <a:ea typeface="Calibri" panose="020F0502020204030204" pitchFamily="34" charset="0"/>
              <a:cs typeface="Calibri" panose="020F0502020204030204" pitchFamily="34" charset="0"/>
            </a:rPr>
            <a:t>sensori</a:t>
          </a:r>
          <a:r>
            <a:rPr lang="it-IT" sz="1600" kern="1200" dirty="0">
              <a:latin typeface="Calibri" panose="020F0502020204030204" pitchFamily="34" charset="0"/>
              <a:ea typeface="Calibri" panose="020F0502020204030204" pitchFamily="34" charset="0"/>
              <a:cs typeface="Calibri" panose="020F0502020204030204" pitchFamily="34" charset="0"/>
            </a:rPr>
            <a:t> (sensori inerziali, dispositivi EMG/EEG) durante l’esecuzione degli esercizi riabilitativi. Gli algoritmi di </a:t>
          </a:r>
          <a:r>
            <a:rPr lang="it-IT" sz="1600" b="1" kern="1200" dirty="0">
              <a:latin typeface="Calibri" panose="020F0502020204030204" pitchFamily="34" charset="0"/>
              <a:ea typeface="Calibri" panose="020F0502020204030204" pitchFamily="34" charset="0"/>
              <a:cs typeface="Calibri" panose="020F0502020204030204" pitchFamily="34" charset="0"/>
            </a:rPr>
            <a:t>deep learning</a:t>
          </a:r>
          <a:r>
            <a:rPr lang="it-IT" sz="1600" kern="1200" dirty="0">
              <a:latin typeface="Calibri" panose="020F0502020204030204" pitchFamily="34" charset="0"/>
              <a:ea typeface="Calibri" panose="020F0502020204030204" pitchFamily="34" charset="0"/>
              <a:cs typeface="Calibri" panose="020F0502020204030204" pitchFamily="34" charset="0"/>
            </a:rPr>
            <a:t>, sono utilizzati per valutare la correttezza e la qualità del movimento, offrendo correlazioni elevate con le valutazioni dei terapisti</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1292894" y="5107"/>
        <a:ext cx="9183545" cy="1188797"/>
      </dsp:txXfrm>
    </dsp:sp>
    <dsp:sp modelId="{9709D086-144E-42F2-946E-548512DEC64A}">
      <dsp:nvSpPr>
        <dsp:cNvPr id="0" name=""/>
        <dsp:cNvSpPr/>
      </dsp:nvSpPr>
      <dsp:spPr>
        <a:xfrm>
          <a:off x="0" y="1491104"/>
          <a:ext cx="10515600" cy="111886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sp>
    <dsp:sp modelId="{72966FAA-D75B-41F6-900A-6733508041FB}">
      <dsp:nvSpPr>
        <dsp:cNvPr id="0" name=""/>
        <dsp:cNvSpPr/>
      </dsp:nvSpPr>
      <dsp:spPr>
        <a:xfrm>
          <a:off x="156639" y="1561208"/>
          <a:ext cx="979616" cy="978659"/>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2CCE14-A065-4F85-A014-B828DD42A56B}">
      <dsp:nvSpPr>
        <dsp:cNvPr id="0" name=""/>
        <dsp:cNvSpPr/>
      </dsp:nvSpPr>
      <dsp:spPr>
        <a:xfrm>
          <a:off x="1292894" y="1491104"/>
          <a:ext cx="9183545" cy="1188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814" tIns="125814" rIns="125814" bIns="125814" numCol="1" spcCol="1270" anchor="ctr" anchorCtr="0">
          <a:noAutofit/>
        </a:bodyPr>
        <a:lstStyle/>
        <a:p>
          <a:pPr marL="0" lvl="0" indent="0" algn="l" defTabSz="711200">
            <a:lnSpc>
              <a:spcPct val="100000"/>
            </a:lnSpc>
            <a:spcBef>
              <a:spcPct val="0"/>
            </a:spcBef>
            <a:spcAft>
              <a:spcPct val="35000"/>
            </a:spcAft>
            <a:buNone/>
          </a:pPr>
          <a:r>
            <a:rPr lang="it-IT" sz="1600" b="1" kern="1200"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Classificazione e scoring dei movimenti</a:t>
          </a:r>
          <a:br>
            <a:rPr lang="it-IT" sz="1600" kern="1200" dirty="0">
              <a:latin typeface="Calibri" panose="020F0502020204030204" pitchFamily="34" charset="0"/>
              <a:ea typeface="Calibri" panose="020F0502020204030204" pitchFamily="34" charset="0"/>
              <a:cs typeface="Calibri" panose="020F0502020204030204" pitchFamily="34" charset="0"/>
            </a:rPr>
          </a:br>
          <a:r>
            <a:rPr lang="it-IT" sz="1600" kern="1200" dirty="0">
              <a:latin typeface="Calibri" panose="020F0502020204030204" pitchFamily="34" charset="0"/>
              <a:ea typeface="Calibri" panose="020F0502020204030204" pitchFamily="34" charset="0"/>
              <a:cs typeface="Calibri" panose="020F0502020204030204" pitchFamily="34" charset="0"/>
            </a:rPr>
            <a:t>Le </a:t>
          </a:r>
          <a:r>
            <a:rPr lang="it-IT" sz="1600" b="1" kern="1200" dirty="0">
              <a:latin typeface="Calibri" panose="020F0502020204030204" pitchFamily="34" charset="0"/>
              <a:ea typeface="Calibri" panose="020F0502020204030204" pitchFamily="34" charset="0"/>
              <a:cs typeface="Calibri" panose="020F0502020204030204" pitchFamily="34" charset="0"/>
            </a:rPr>
            <a:t>reti neurali </a:t>
          </a:r>
          <a:r>
            <a:rPr lang="it-IT" sz="1600" b="1" kern="1200" dirty="0" err="1">
              <a:latin typeface="Calibri" panose="020F0502020204030204" pitchFamily="34" charset="0"/>
              <a:ea typeface="Calibri" panose="020F0502020204030204" pitchFamily="34" charset="0"/>
              <a:cs typeface="Calibri" panose="020F0502020204030204" pitchFamily="34" charset="0"/>
            </a:rPr>
            <a:t>convoluzionali</a:t>
          </a:r>
          <a:r>
            <a:rPr lang="it-IT" sz="1600" b="1" kern="1200" dirty="0">
              <a:latin typeface="Calibri" panose="020F0502020204030204" pitchFamily="34" charset="0"/>
              <a:ea typeface="Calibri" panose="020F0502020204030204" pitchFamily="34" charset="0"/>
              <a:cs typeface="Calibri" panose="020F0502020204030204" pitchFamily="34" charset="0"/>
            </a:rPr>
            <a:t> (CNN</a:t>
          </a:r>
          <a:r>
            <a:rPr lang="it-IT" sz="1600" kern="1200" dirty="0">
              <a:latin typeface="Calibri" panose="020F0502020204030204" pitchFamily="34" charset="0"/>
              <a:ea typeface="Calibri" panose="020F0502020204030204" pitchFamily="34" charset="0"/>
              <a:cs typeface="Calibri" panose="020F0502020204030204" pitchFamily="34" charset="0"/>
            </a:rPr>
            <a:t>) e le </a:t>
          </a:r>
          <a:r>
            <a:rPr lang="it-IT" sz="1600" b="1" kern="1200" dirty="0">
              <a:latin typeface="Calibri" panose="020F0502020204030204" pitchFamily="34" charset="0"/>
              <a:ea typeface="Calibri" panose="020F0502020204030204" pitchFamily="34" charset="0"/>
              <a:cs typeface="Calibri" panose="020F0502020204030204" pitchFamily="34" charset="0"/>
            </a:rPr>
            <a:t>Long Short-</a:t>
          </a:r>
          <a:r>
            <a:rPr lang="it-IT" sz="1600" b="1" kern="1200" dirty="0" err="1">
              <a:latin typeface="Calibri" panose="020F0502020204030204" pitchFamily="34" charset="0"/>
              <a:ea typeface="Calibri" panose="020F0502020204030204" pitchFamily="34" charset="0"/>
              <a:cs typeface="Calibri" panose="020F0502020204030204" pitchFamily="34" charset="0"/>
            </a:rPr>
            <a:t>Term</a:t>
          </a:r>
          <a:r>
            <a:rPr lang="it-IT" sz="1600" b="1" kern="1200" dirty="0">
              <a:latin typeface="Calibri" panose="020F0502020204030204" pitchFamily="34" charset="0"/>
              <a:ea typeface="Calibri" panose="020F0502020204030204" pitchFamily="34" charset="0"/>
              <a:cs typeface="Calibri" panose="020F0502020204030204" pitchFamily="34" charset="0"/>
            </a:rPr>
            <a:t> Memory (LSTM</a:t>
          </a:r>
          <a:r>
            <a:rPr lang="it-IT" sz="1600" kern="1200" dirty="0">
              <a:latin typeface="Calibri" panose="020F0502020204030204" pitchFamily="34" charset="0"/>
              <a:ea typeface="Calibri" panose="020F0502020204030204" pitchFamily="34" charset="0"/>
              <a:cs typeface="Calibri" panose="020F0502020204030204" pitchFamily="34" charset="0"/>
            </a:rPr>
            <a:t>) sono applicate per classificare le esecuzioni come corrette o scorrette e per predire punteggi quantitativi di valutazione (analoghi a scale cliniche).</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1292894" y="1491104"/>
        <a:ext cx="9183545" cy="1188797"/>
      </dsp:txXfrm>
    </dsp:sp>
    <dsp:sp modelId="{EB264618-66C7-4991-A740-481A17706F73}">
      <dsp:nvSpPr>
        <dsp:cNvPr id="0" name=""/>
        <dsp:cNvSpPr/>
      </dsp:nvSpPr>
      <dsp:spPr>
        <a:xfrm>
          <a:off x="0" y="2977101"/>
          <a:ext cx="10515600" cy="111886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sp>
    <dsp:sp modelId="{A30510E1-BE06-4AF1-858B-DD3B2208A99A}">
      <dsp:nvSpPr>
        <dsp:cNvPr id="0" name=""/>
        <dsp:cNvSpPr/>
      </dsp:nvSpPr>
      <dsp:spPr>
        <a:xfrm>
          <a:off x="156639" y="3047205"/>
          <a:ext cx="979616" cy="978659"/>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2CA84A-CFBD-464F-80A2-02121AC0B62A}">
      <dsp:nvSpPr>
        <dsp:cNvPr id="0" name=""/>
        <dsp:cNvSpPr/>
      </dsp:nvSpPr>
      <dsp:spPr>
        <a:xfrm>
          <a:off x="1292894" y="2977101"/>
          <a:ext cx="9183545" cy="1188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814" tIns="125814" rIns="125814" bIns="125814" numCol="1" spcCol="1270" anchor="ctr" anchorCtr="0">
          <a:noAutofit/>
        </a:bodyPr>
        <a:lstStyle/>
        <a:p>
          <a:pPr marL="0" lvl="0" indent="0" algn="l" defTabSz="711200">
            <a:lnSpc>
              <a:spcPct val="100000"/>
            </a:lnSpc>
            <a:spcBef>
              <a:spcPct val="0"/>
            </a:spcBef>
            <a:spcAft>
              <a:spcPct val="35000"/>
            </a:spcAft>
            <a:buNone/>
          </a:pPr>
          <a:r>
            <a:rPr lang="it-IT" sz="1600" b="1" kern="1200"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Apprendimento da pochi dati e generalizzazione</a:t>
          </a:r>
          <a:br>
            <a:rPr lang="it-IT" sz="1600" kern="1200" dirty="0">
              <a:latin typeface="Calibri" panose="020F0502020204030204" pitchFamily="34" charset="0"/>
              <a:ea typeface="Calibri" panose="020F0502020204030204" pitchFamily="34" charset="0"/>
              <a:cs typeface="Calibri" panose="020F0502020204030204" pitchFamily="34" charset="0"/>
            </a:rPr>
          </a:br>
          <a:r>
            <a:rPr lang="it-IT" sz="1600" kern="1200" dirty="0">
              <a:latin typeface="Calibri" panose="020F0502020204030204" pitchFamily="34" charset="0"/>
              <a:ea typeface="Calibri" panose="020F0502020204030204" pitchFamily="34" charset="0"/>
              <a:cs typeface="Calibri" panose="020F0502020204030204" pitchFamily="34" charset="0"/>
            </a:rPr>
            <a:t>Tecniche di </a:t>
          </a:r>
          <a:r>
            <a:rPr lang="it-IT" sz="1600" b="1" kern="1200" dirty="0" err="1">
              <a:latin typeface="Calibri" panose="020F0502020204030204" pitchFamily="34" charset="0"/>
              <a:ea typeface="Calibri" panose="020F0502020204030204" pitchFamily="34" charset="0"/>
              <a:cs typeface="Calibri" panose="020F0502020204030204" pitchFamily="34" charset="0"/>
            </a:rPr>
            <a:t>few</a:t>
          </a:r>
          <a:r>
            <a:rPr lang="it-IT" sz="1600" b="1" kern="1200" dirty="0">
              <a:latin typeface="Calibri" panose="020F0502020204030204" pitchFamily="34" charset="0"/>
              <a:ea typeface="Calibri" panose="020F0502020204030204" pitchFamily="34" charset="0"/>
              <a:cs typeface="Calibri" panose="020F0502020204030204" pitchFamily="34" charset="0"/>
            </a:rPr>
            <a:t>-shot e zero-shot learning </a:t>
          </a:r>
          <a:r>
            <a:rPr lang="it-IT" sz="1600" kern="1200" dirty="0">
              <a:latin typeface="Calibri" panose="020F0502020204030204" pitchFamily="34" charset="0"/>
              <a:ea typeface="Calibri" panose="020F0502020204030204" pitchFamily="34" charset="0"/>
              <a:cs typeface="Calibri" panose="020F0502020204030204" pitchFamily="34" charset="0"/>
            </a:rPr>
            <a:t>per affrontare la scarsità di dataset ampi e ben annotati, comune nel settore della riabilitazione. </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1292894" y="2977101"/>
        <a:ext cx="9183545" cy="1188797"/>
      </dsp:txXfrm>
    </dsp:sp>
    <dsp:sp modelId="{2B14C898-BF34-4981-BB5A-000523E97FD4}">
      <dsp:nvSpPr>
        <dsp:cNvPr id="0" name=""/>
        <dsp:cNvSpPr/>
      </dsp:nvSpPr>
      <dsp:spPr>
        <a:xfrm>
          <a:off x="0" y="4463097"/>
          <a:ext cx="10515600" cy="1118868"/>
        </a:xfrm>
        <a:prstGeom prst="roundRect">
          <a:avLst>
            <a:gd name="adj" fmla="val 10000"/>
          </a:avLst>
        </a:prstGeom>
        <a:solidFill>
          <a:schemeClr val="tx2">
            <a:lumMod val="10000"/>
            <a:lumOff val="90000"/>
          </a:schemeClr>
        </a:solidFill>
        <a:ln>
          <a:noFill/>
        </a:ln>
        <a:effectLst/>
      </dsp:spPr>
      <dsp:style>
        <a:lnRef idx="0">
          <a:scrgbClr r="0" g="0" b="0"/>
        </a:lnRef>
        <a:fillRef idx="1">
          <a:scrgbClr r="0" g="0" b="0"/>
        </a:fillRef>
        <a:effectRef idx="0">
          <a:scrgbClr r="0" g="0" b="0"/>
        </a:effectRef>
        <a:fontRef idx="minor"/>
      </dsp:style>
    </dsp:sp>
    <dsp:sp modelId="{48B73361-24E7-49D7-B1C1-5E28E6729398}">
      <dsp:nvSpPr>
        <dsp:cNvPr id="0" name=""/>
        <dsp:cNvSpPr/>
      </dsp:nvSpPr>
      <dsp:spPr>
        <a:xfrm>
          <a:off x="156639" y="4533202"/>
          <a:ext cx="979616" cy="978659"/>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74B9B5-F992-473B-9B0F-2C6569FC0A0C}">
      <dsp:nvSpPr>
        <dsp:cNvPr id="0" name=""/>
        <dsp:cNvSpPr/>
      </dsp:nvSpPr>
      <dsp:spPr>
        <a:xfrm>
          <a:off x="1292894" y="4463097"/>
          <a:ext cx="9183545" cy="1188797"/>
        </a:xfrm>
        <a:prstGeom prst="rect">
          <a:avLst/>
        </a:prstGeom>
        <a:solidFill>
          <a:schemeClr val="tx2">
            <a:lumMod val="10000"/>
            <a:lumOff val="9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25814" tIns="125814" rIns="125814" bIns="125814" numCol="1" spcCol="1270" anchor="ctr" anchorCtr="0">
          <a:noAutofit/>
        </a:bodyPr>
        <a:lstStyle/>
        <a:p>
          <a:pPr marL="0" lvl="0" indent="0" algn="l" defTabSz="711200">
            <a:lnSpc>
              <a:spcPct val="100000"/>
            </a:lnSpc>
            <a:spcBef>
              <a:spcPct val="0"/>
            </a:spcBef>
            <a:spcAft>
              <a:spcPct val="35000"/>
            </a:spcAft>
            <a:buNone/>
          </a:pPr>
          <a:r>
            <a:rPr lang="it-IT" sz="1600" b="1" kern="1200" cap="all" spc="0" baseline="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Integrazione con sistemi robotici e VR</a:t>
          </a:r>
          <a:br>
            <a:rPr lang="it-IT" sz="1600" kern="1200" dirty="0">
              <a:latin typeface="Calibri" panose="020F0502020204030204" pitchFamily="34" charset="0"/>
              <a:ea typeface="Calibri" panose="020F0502020204030204" pitchFamily="34" charset="0"/>
              <a:cs typeface="Calibri" panose="020F0502020204030204" pitchFamily="34" charset="0"/>
            </a:rPr>
          </a:br>
          <a:r>
            <a:rPr lang="it-IT" sz="1600" kern="1200" dirty="0">
              <a:latin typeface="Calibri" panose="020F0502020204030204" pitchFamily="34" charset="0"/>
              <a:ea typeface="Calibri" panose="020F0502020204030204" pitchFamily="34" charset="0"/>
              <a:cs typeface="Calibri" panose="020F0502020204030204" pitchFamily="34" charset="0"/>
            </a:rPr>
            <a:t>Controllo adattativo di </a:t>
          </a:r>
          <a:r>
            <a:rPr lang="it-IT" sz="1600" b="1" kern="1200" dirty="0">
              <a:latin typeface="Calibri" panose="020F0502020204030204" pitchFamily="34" charset="0"/>
              <a:ea typeface="Calibri" panose="020F0502020204030204" pitchFamily="34" charset="0"/>
              <a:cs typeface="Calibri" panose="020F0502020204030204" pitchFamily="34" charset="0"/>
            </a:rPr>
            <a:t>esoscheletri</a:t>
          </a:r>
          <a:r>
            <a:rPr lang="it-IT" sz="1600" kern="1200" dirty="0">
              <a:latin typeface="Calibri" panose="020F0502020204030204" pitchFamily="34" charset="0"/>
              <a:ea typeface="Calibri" panose="020F0502020204030204" pitchFamily="34" charset="0"/>
              <a:cs typeface="Calibri" panose="020F0502020204030204" pitchFamily="34" charset="0"/>
            </a:rPr>
            <a:t> e </a:t>
          </a:r>
          <a:r>
            <a:rPr lang="it-IT" sz="1600" b="1" kern="1200" dirty="0">
              <a:latin typeface="Calibri" panose="020F0502020204030204" pitchFamily="34" charset="0"/>
              <a:ea typeface="Calibri" panose="020F0502020204030204" pitchFamily="34" charset="0"/>
              <a:cs typeface="Calibri" panose="020F0502020204030204" pitchFamily="34" charset="0"/>
            </a:rPr>
            <a:t>dispositivi robotici</a:t>
          </a:r>
          <a:r>
            <a:rPr lang="it-IT" sz="1600" kern="1200" dirty="0">
              <a:latin typeface="Calibri" panose="020F0502020204030204" pitchFamily="34" charset="0"/>
              <a:ea typeface="Calibri" panose="020F0502020204030204" pitchFamily="34" charset="0"/>
              <a:cs typeface="Calibri" panose="020F0502020204030204" pitchFamily="34" charset="0"/>
            </a:rPr>
            <a:t>, sfruttando segnali biologici come EMG o EEG per personalizzare l’utilizzo. Nei sistemi VR, è impiegata per monitorare le performance del paziente in ambienti virtuali </a:t>
          </a:r>
          <a:r>
            <a:rPr lang="it-IT" sz="1600" kern="1200" dirty="0" err="1">
              <a:latin typeface="Calibri" panose="020F0502020204030204" pitchFamily="34" charset="0"/>
              <a:ea typeface="Calibri" panose="020F0502020204030204" pitchFamily="34" charset="0"/>
              <a:cs typeface="Calibri" panose="020F0502020204030204" pitchFamily="34" charset="0"/>
            </a:rPr>
            <a:t>gamificati</a:t>
          </a:r>
          <a:r>
            <a:rPr lang="it-IT" sz="1600" kern="1200" dirty="0">
              <a:latin typeface="Calibri" panose="020F0502020204030204" pitchFamily="34" charset="0"/>
              <a:ea typeface="Calibri" panose="020F0502020204030204" pitchFamily="34" charset="0"/>
              <a:cs typeface="Calibri" panose="020F0502020204030204" pitchFamily="34" charset="0"/>
            </a:rPr>
            <a:t>, fornendo feedback automatico e in tempo reale, incrementando così la compliance al trattamento.</a:t>
          </a:r>
          <a:endParaRPr lang="en-US" sz="1600" kern="1200" dirty="0">
            <a:latin typeface="Calibri" panose="020F0502020204030204" pitchFamily="34" charset="0"/>
            <a:ea typeface="Calibri" panose="020F0502020204030204" pitchFamily="34" charset="0"/>
            <a:cs typeface="Calibri" panose="020F0502020204030204" pitchFamily="34" charset="0"/>
          </a:endParaRPr>
        </a:p>
      </dsp:txBody>
      <dsp:txXfrm>
        <a:off x="1292894" y="4463097"/>
        <a:ext cx="9183545" cy="11887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7FA8D-D420-4787-B9CA-0E8A753B23B9}">
      <dsp:nvSpPr>
        <dsp:cNvPr id="0" name=""/>
        <dsp:cNvSpPr/>
      </dsp:nvSpPr>
      <dsp:spPr>
        <a:xfrm>
          <a:off x="0" y="12342"/>
          <a:ext cx="10923263" cy="49139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it-IT" sz="2000" b="1" i="0" kern="1200" baseline="0" dirty="0">
              <a:latin typeface="Calibri" panose="020F0502020204030204" pitchFamily="34" charset="0"/>
              <a:ea typeface="Calibri" panose="020F0502020204030204" pitchFamily="34" charset="0"/>
              <a:cs typeface="Calibri" panose="020F0502020204030204" pitchFamily="34" charset="0"/>
            </a:rPr>
            <a:t>Valutazione automatica e monitoraggio</a:t>
          </a:r>
          <a:endParaRPr lang="it-IT" sz="2000" kern="1200" dirty="0">
            <a:latin typeface="Calibri" panose="020F0502020204030204" pitchFamily="34" charset="0"/>
            <a:ea typeface="Calibri" panose="020F0502020204030204" pitchFamily="34" charset="0"/>
            <a:cs typeface="Calibri" panose="020F0502020204030204" pitchFamily="34" charset="0"/>
          </a:endParaRPr>
        </a:p>
      </dsp:txBody>
      <dsp:txXfrm>
        <a:off x="23988" y="36330"/>
        <a:ext cx="10875287" cy="443423"/>
      </dsp:txXfrm>
    </dsp:sp>
    <dsp:sp modelId="{40F8705E-8064-4E7C-8AA1-6DCA051DB00F}">
      <dsp:nvSpPr>
        <dsp:cNvPr id="0" name=""/>
        <dsp:cNvSpPr/>
      </dsp:nvSpPr>
      <dsp:spPr>
        <a:xfrm>
          <a:off x="0" y="503742"/>
          <a:ext cx="10923263" cy="1515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6814"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it-IT" sz="1900" b="0" i="0" kern="1200" baseline="0" dirty="0"/>
            <a:t>Uso di </a:t>
          </a:r>
          <a:r>
            <a:rPr lang="it-IT" sz="1900" b="1" i="0" kern="1200" baseline="0" dirty="0"/>
            <a:t>sensori</a:t>
          </a:r>
          <a:r>
            <a:rPr lang="it-IT" sz="1900" b="0" i="0" kern="1200" baseline="0" dirty="0"/>
            <a:t> (IMU, accelerometri, sensori EMG) per raccogliere dati motori.</a:t>
          </a:r>
          <a:endParaRPr lang="it-IT" sz="1900" kern="1200" dirty="0"/>
        </a:p>
        <a:p>
          <a:pPr marL="171450" lvl="1" indent="-171450" algn="l" defTabSz="844550">
            <a:lnSpc>
              <a:spcPct val="90000"/>
            </a:lnSpc>
            <a:spcBef>
              <a:spcPct val="0"/>
            </a:spcBef>
            <a:spcAft>
              <a:spcPct val="20000"/>
            </a:spcAft>
            <a:buChar char="•"/>
          </a:pPr>
          <a:r>
            <a:rPr lang="it-IT" sz="1900" b="1" i="0" kern="1200" baseline="0" dirty="0"/>
            <a:t>Algoritmi di machine learning </a:t>
          </a:r>
          <a:r>
            <a:rPr lang="it-IT" sz="1900" b="0" i="0" kern="1200" baseline="0" dirty="0"/>
            <a:t>(SVM, Random </a:t>
          </a:r>
          <a:r>
            <a:rPr lang="it-IT" sz="1900" b="0" i="0" kern="1200" baseline="0" dirty="0" err="1"/>
            <a:t>Forest</a:t>
          </a:r>
          <a:r>
            <a:rPr lang="it-IT" sz="1900" b="0" i="0" kern="1200" baseline="0" dirty="0"/>
            <a:t>) e </a:t>
          </a:r>
          <a:r>
            <a:rPr lang="it-IT" sz="1900" b="1" i="0" kern="1200" baseline="0" dirty="0"/>
            <a:t>deep learning </a:t>
          </a:r>
          <a:r>
            <a:rPr lang="it-IT" sz="1900" b="0" i="0" kern="1200" baseline="0" dirty="0"/>
            <a:t>(CNN, LSTM) per analizzare qualità e quantità del movimento, emulando scale cliniche come </a:t>
          </a:r>
          <a:r>
            <a:rPr lang="it-IT" sz="1900" b="0" i="0" kern="1200" baseline="0" dirty="0" err="1"/>
            <a:t>Fugl</a:t>
          </a:r>
          <a:r>
            <a:rPr lang="it-IT" sz="1900" b="0" i="0" kern="1200" baseline="0" dirty="0"/>
            <a:t>-Meyer.</a:t>
          </a:r>
          <a:endParaRPr lang="it-IT" sz="1900" kern="1200" dirty="0"/>
        </a:p>
        <a:p>
          <a:pPr marL="171450" lvl="1" indent="-171450" algn="l" defTabSz="844550">
            <a:lnSpc>
              <a:spcPct val="90000"/>
            </a:lnSpc>
            <a:spcBef>
              <a:spcPct val="0"/>
            </a:spcBef>
            <a:spcAft>
              <a:spcPct val="20000"/>
            </a:spcAft>
            <a:buChar char="•"/>
          </a:pPr>
          <a:r>
            <a:rPr lang="it-IT" sz="1900" b="0" i="0" kern="1200" baseline="0" dirty="0"/>
            <a:t>Sistemi basati su computer vision per la valutazione non invasiva del movimento tramite videocamere e sensori di profondità (es. Kinect).</a:t>
          </a:r>
          <a:endParaRPr lang="it-IT" sz="1900" kern="1200" dirty="0"/>
        </a:p>
      </dsp:txBody>
      <dsp:txXfrm>
        <a:off x="0" y="503742"/>
        <a:ext cx="10923263" cy="15152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804D1-7518-4864-B839-361EF241750E}">
      <dsp:nvSpPr>
        <dsp:cNvPr id="0" name=""/>
        <dsp:cNvSpPr/>
      </dsp:nvSpPr>
      <dsp:spPr>
        <a:xfrm>
          <a:off x="0" y="0"/>
          <a:ext cx="10863942" cy="449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b="1" i="0" kern="1200" baseline="0" dirty="0">
              <a:latin typeface="Calibri" panose="020F0502020204030204" pitchFamily="34" charset="0"/>
              <a:ea typeface="Calibri" panose="020F0502020204030204" pitchFamily="34" charset="0"/>
              <a:cs typeface="Calibri" panose="020F0502020204030204" pitchFamily="34" charset="0"/>
            </a:rPr>
            <a:t>Interventi assistiti</a:t>
          </a:r>
          <a:endParaRPr lang="it-IT" sz="2200" kern="1200" dirty="0">
            <a:latin typeface="Calibri" panose="020F0502020204030204" pitchFamily="34" charset="0"/>
            <a:ea typeface="Calibri" panose="020F0502020204030204" pitchFamily="34" charset="0"/>
            <a:cs typeface="Calibri" panose="020F0502020204030204" pitchFamily="34" charset="0"/>
          </a:endParaRPr>
        </a:p>
      </dsp:txBody>
      <dsp:txXfrm>
        <a:off x="21955" y="21955"/>
        <a:ext cx="10820032" cy="405835"/>
      </dsp:txXfrm>
    </dsp:sp>
    <dsp:sp modelId="{F64F531F-44ED-483A-8225-F220C8844BA8}">
      <dsp:nvSpPr>
        <dsp:cNvPr id="0" name=""/>
        <dsp:cNvSpPr/>
      </dsp:nvSpPr>
      <dsp:spPr>
        <a:xfrm>
          <a:off x="0" y="451183"/>
          <a:ext cx="10863942" cy="1665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93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it-IT" sz="2000" b="1" i="0" kern="1200" baseline="0" dirty="0">
              <a:latin typeface="Calibri" panose="020F0502020204030204" pitchFamily="34" charset="0"/>
              <a:ea typeface="Calibri" panose="020F0502020204030204" pitchFamily="34" charset="0"/>
              <a:cs typeface="Calibri" panose="020F0502020204030204" pitchFamily="34" charset="0"/>
            </a:rPr>
            <a:t>Robotica riabilitativa</a:t>
          </a:r>
          <a:r>
            <a:rPr lang="it-IT" sz="2000" b="0" i="0" kern="1200" baseline="0" dirty="0">
              <a:latin typeface="Calibri" panose="020F0502020204030204" pitchFamily="34" charset="0"/>
              <a:ea typeface="Calibri" panose="020F0502020204030204" pitchFamily="34" charset="0"/>
              <a:cs typeface="Calibri" panose="020F0502020204030204" pitchFamily="34" charset="0"/>
            </a:rPr>
            <a:t> (esoscheletri, bracci robotici) controllati da segnali EMG o EEG e guidati da algoritmi IA per fornire assistenza adattiva e personalizzata.</a:t>
          </a:r>
          <a:endParaRPr lang="it-IT" sz="2000" kern="1200" dirty="0">
            <a:latin typeface="Calibri" panose="020F0502020204030204" pitchFamily="34" charset="0"/>
            <a:ea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it-IT" sz="2000" b="1" i="0" kern="1200" baseline="0" dirty="0">
              <a:latin typeface="Calibri" panose="020F0502020204030204" pitchFamily="34" charset="0"/>
              <a:ea typeface="Calibri" panose="020F0502020204030204" pitchFamily="34" charset="0"/>
              <a:cs typeface="Calibri" panose="020F0502020204030204" pitchFamily="34" charset="0"/>
            </a:rPr>
            <a:t>Realtà virtuale e gamification</a:t>
          </a:r>
          <a:r>
            <a:rPr lang="it-IT" sz="2000" b="0" i="0" kern="1200" baseline="0" dirty="0">
              <a:latin typeface="Calibri" panose="020F0502020204030204" pitchFamily="34" charset="0"/>
              <a:ea typeface="Calibri" panose="020F0502020204030204" pitchFamily="34" charset="0"/>
              <a:cs typeface="Calibri" panose="020F0502020204030204" pitchFamily="34" charset="0"/>
            </a:rPr>
            <a:t>: creazione di ambienti virtuali immersivi per esercizi motori e cognitivi, con monitoraggio automatizzato dei progressi.</a:t>
          </a:r>
          <a:endParaRPr lang="it-IT" sz="2000" kern="1200" dirty="0">
            <a:latin typeface="Calibri" panose="020F0502020204030204" pitchFamily="34" charset="0"/>
            <a:ea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it-IT" sz="2000" b="1" i="0" kern="1200" baseline="0" dirty="0">
              <a:latin typeface="Calibri" panose="020F0502020204030204" pitchFamily="34" charset="0"/>
              <a:ea typeface="Calibri" panose="020F0502020204030204" pitchFamily="34" charset="0"/>
              <a:cs typeface="Calibri" panose="020F0502020204030204" pitchFamily="34" charset="0"/>
            </a:rPr>
            <a:t>BCI</a:t>
          </a:r>
          <a:r>
            <a:rPr lang="it-IT" sz="2000" b="0" i="0" kern="1200" baseline="0" dirty="0">
              <a:latin typeface="Calibri" panose="020F0502020204030204" pitchFamily="34" charset="0"/>
              <a:ea typeface="Calibri" panose="020F0502020204030204" pitchFamily="34" charset="0"/>
              <a:cs typeface="Calibri" panose="020F0502020204030204" pitchFamily="34" charset="0"/>
            </a:rPr>
            <a:t> (Brain-Computer Interface): interfacce per il controllo di protesi e robot attraverso segnali neurali, con AI per l’elaborazione in tempo reale.</a:t>
          </a:r>
          <a:endParaRPr lang="it-IT" sz="2000" kern="1200" dirty="0">
            <a:latin typeface="Calibri" panose="020F0502020204030204" pitchFamily="34" charset="0"/>
            <a:ea typeface="Calibri" panose="020F0502020204030204" pitchFamily="34" charset="0"/>
            <a:cs typeface="Calibri" panose="020F0502020204030204" pitchFamily="34" charset="0"/>
          </a:endParaRPr>
        </a:p>
      </dsp:txBody>
      <dsp:txXfrm>
        <a:off x="0" y="451183"/>
        <a:ext cx="10863942" cy="16658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804D1-7518-4864-B839-361EF241750E}">
      <dsp:nvSpPr>
        <dsp:cNvPr id="0" name=""/>
        <dsp:cNvSpPr/>
      </dsp:nvSpPr>
      <dsp:spPr>
        <a:xfrm>
          <a:off x="0" y="16893"/>
          <a:ext cx="10863942" cy="4977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b="1" i="0" kern="1200" baseline="0" dirty="0">
              <a:latin typeface="Calibri" panose="020F0502020204030204" pitchFamily="34" charset="0"/>
              <a:ea typeface="Calibri" panose="020F0502020204030204" pitchFamily="34" charset="0"/>
              <a:cs typeface="Calibri" panose="020F0502020204030204" pitchFamily="34" charset="0"/>
            </a:rPr>
            <a:t>Predizione di </a:t>
          </a:r>
          <a:r>
            <a:rPr lang="it-IT" sz="2200" b="1" i="0" kern="1200" baseline="0" dirty="0" err="1">
              <a:latin typeface="Calibri" panose="020F0502020204030204" pitchFamily="34" charset="0"/>
              <a:ea typeface="Calibri" panose="020F0502020204030204" pitchFamily="34" charset="0"/>
              <a:cs typeface="Calibri" panose="020F0502020204030204" pitchFamily="34" charset="0"/>
            </a:rPr>
            <a:t>outcome</a:t>
          </a:r>
          <a:r>
            <a:rPr lang="it-IT" sz="2200" b="1" i="0" kern="1200" baseline="0" dirty="0">
              <a:latin typeface="Calibri" panose="020F0502020204030204" pitchFamily="34" charset="0"/>
              <a:ea typeface="Calibri" panose="020F0502020204030204" pitchFamily="34" charset="0"/>
              <a:cs typeface="Calibri" panose="020F0502020204030204" pitchFamily="34" charset="0"/>
            </a:rPr>
            <a:t> e pianificazione personalizzata</a:t>
          </a:r>
          <a:endParaRPr lang="it-IT" sz="2200" kern="1200" dirty="0">
            <a:latin typeface="Calibri" panose="020F0502020204030204" pitchFamily="34" charset="0"/>
            <a:ea typeface="Calibri" panose="020F0502020204030204" pitchFamily="34" charset="0"/>
            <a:cs typeface="Calibri" panose="020F0502020204030204" pitchFamily="34" charset="0"/>
          </a:endParaRPr>
        </a:p>
      </dsp:txBody>
      <dsp:txXfrm>
        <a:off x="24297" y="41190"/>
        <a:ext cx="10815348" cy="449140"/>
      </dsp:txXfrm>
    </dsp:sp>
    <dsp:sp modelId="{F64F531F-44ED-483A-8225-F220C8844BA8}">
      <dsp:nvSpPr>
        <dsp:cNvPr id="0" name=""/>
        <dsp:cNvSpPr/>
      </dsp:nvSpPr>
      <dsp:spPr>
        <a:xfrm>
          <a:off x="0" y="499681"/>
          <a:ext cx="10863942" cy="1487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930" tIns="25400" rIns="142240" bIns="25400" numCol="1" spcCol="1270" anchor="t" anchorCtr="0">
          <a:noAutofit/>
        </a:bodyPr>
        <a:lstStyle/>
        <a:p>
          <a:pPr marL="228600" lvl="1" indent="-228600" algn="l" defTabSz="889000">
            <a:lnSpc>
              <a:spcPct val="90000"/>
            </a:lnSpc>
            <a:spcBef>
              <a:spcPct val="0"/>
            </a:spcBef>
            <a:spcAft>
              <a:spcPct val="20000"/>
            </a:spcAft>
            <a:buChar char="•"/>
          </a:pPr>
          <a:r>
            <a:rPr kumimoji="0" lang="it-IT" altLang="it-IT" sz="2000" b="1"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Modelli predittivi </a:t>
          </a: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(ANN, SVM, Random </a:t>
          </a:r>
          <a:r>
            <a:rPr kumimoji="0" lang="it-IT" altLang="it-IT" sz="2000" b="0" i="0" u="none" strike="noStrike" kern="1200"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prevedere l’</a:t>
          </a:r>
          <a:r>
            <a:rPr kumimoji="0" lang="it-IT" altLang="it-IT" sz="2000" b="0" i="0" u="none" strike="noStrike" kern="1200"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funzionale e pianificare strategie riabilitative personalizzate.</a:t>
          </a:r>
          <a:endParaRPr lang="it-IT" sz="2000" kern="1200" dirty="0">
            <a:latin typeface="Calibri" panose="020F0502020204030204" pitchFamily="34" charset="0"/>
            <a:ea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kumimoji="0" lang="it-IT" altLang="it-IT" sz="2000" b="1"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Integrazione di dati multimodali </a:t>
          </a: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(clinici, sensoriali, imaging) per migliorare accuratezza e precisione delle predizioni.</a:t>
          </a:r>
        </a:p>
        <a:p>
          <a:pPr marL="228600" lvl="1" indent="-228600" algn="l" defTabSz="889000">
            <a:lnSpc>
              <a:spcPct val="90000"/>
            </a:lnSpc>
            <a:spcBef>
              <a:spcPct val="0"/>
            </a:spcBef>
            <a:spcAft>
              <a:spcPct val="20000"/>
            </a:spcAft>
            <a:buChar char="•"/>
          </a:pPr>
          <a:r>
            <a:rPr lang="it-IT" sz="2000" b="0" i="0" kern="1200" baseline="0" dirty="0">
              <a:latin typeface="Calibri" panose="020F0502020204030204" pitchFamily="34" charset="0"/>
              <a:ea typeface="Calibri" panose="020F0502020204030204" pitchFamily="34" charset="0"/>
              <a:cs typeface="Calibri" panose="020F0502020204030204" pitchFamily="34" charset="0"/>
            </a:rPr>
            <a:t>Elaborazione in tempo reale.</a:t>
          </a:r>
          <a:endParaRPr lang="it-IT" sz="2000" kern="1200" dirty="0">
            <a:latin typeface="Calibri" panose="020F0502020204030204" pitchFamily="34" charset="0"/>
            <a:ea typeface="Calibri" panose="020F0502020204030204" pitchFamily="34" charset="0"/>
            <a:cs typeface="Calibri" panose="020F0502020204030204" pitchFamily="34" charset="0"/>
          </a:endParaRPr>
        </a:p>
      </dsp:txBody>
      <dsp:txXfrm>
        <a:off x="0" y="499681"/>
        <a:ext cx="10863942" cy="14872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804D1-7518-4864-B839-361EF241750E}">
      <dsp:nvSpPr>
        <dsp:cNvPr id="0" name=""/>
        <dsp:cNvSpPr/>
      </dsp:nvSpPr>
      <dsp:spPr>
        <a:xfrm>
          <a:off x="0" y="0"/>
          <a:ext cx="10863942" cy="49732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b="1" i="0" kern="1200" baseline="0" dirty="0">
              <a:latin typeface="Calibri" panose="020F0502020204030204" pitchFamily="34" charset="0"/>
              <a:ea typeface="Calibri" panose="020F0502020204030204" pitchFamily="34" charset="0"/>
              <a:cs typeface="Calibri" panose="020F0502020204030204" pitchFamily="34" charset="0"/>
            </a:rPr>
            <a:t>Evoluzione tecnologica</a:t>
          </a:r>
          <a:endParaRPr lang="it-IT" sz="2200" kern="1200" dirty="0">
            <a:latin typeface="Calibri" panose="020F0502020204030204" pitchFamily="34" charset="0"/>
            <a:ea typeface="Calibri" panose="020F0502020204030204" pitchFamily="34" charset="0"/>
            <a:cs typeface="Calibri" panose="020F0502020204030204" pitchFamily="34" charset="0"/>
          </a:endParaRPr>
        </a:p>
      </dsp:txBody>
      <dsp:txXfrm>
        <a:off x="24277" y="24277"/>
        <a:ext cx="10815388" cy="448769"/>
      </dsp:txXfrm>
    </dsp:sp>
    <dsp:sp modelId="{F64F531F-44ED-483A-8225-F220C8844BA8}">
      <dsp:nvSpPr>
        <dsp:cNvPr id="0" name=""/>
        <dsp:cNvSpPr/>
      </dsp:nvSpPr>
      <dsp:spPr>
        <a:xfrm>
          <a:off x="0" y="509928"/>
          <a:ext cx="10863942" cy="125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930" tIns="25400" rIns="142240" bIns="25400" numCol="1" spcCol="1270" anchor="t" anchorCtr="0">
          <a:noAutofit/>
        </a:bodyPr>
        <a:lstStyle/>
        <a:p>
          <a:pPr marL="228600" lvl="1" indent="-228600" algn="l" defTabSz="889000">
            <a:lnSpc>
              <a:spcPct val="90000"/>
            </a:lnSpc>
            <a:spcBef>
              <a:spcPct val="0"/>
            </a:spcBef>
            <a:spcAft>
              <a:spcPct val="20000"/>
            </a:spcAft>
            <a:buChar char="•"/>
          </a:pP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traccia l’evoluzione delle tecniche IA dagli anni ‘90 a oggi, evidenziando come siano passati da metodi supervisionati e ANN a tecniche di deep learning e AI generativa.</a:t>
          </a:r>
          <a:endParaRPr lang="it-IT" sz="2000" kern="1200" dirty="0"/>
        </a:p>
        <a:p>
          <a:pPr marL="228600" lvl="1" indent="-228600" algn="l" defTabSz="889000">
            <a:lnSpc>
              <a:spcPct val="90000"/>
            </a:lnSpc>
            <a:spcBef>
              <a:spcPct val="0"/>
            </a:spcBef>
            <a:spcAft>
              <a:spcPct val="20000"/>
            </a:spcAft>
            <a:buChar char="•"/>
          </a:pP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Recenti sviluppi includono soluzioni di </a:t>
          </a:r>
          <a:r>
            <a:rPr kumimoji="0" lang="it-IT" altLang="it-IT" sz="2000" b="1" i="0" u="none" strike="noStrike" kern="1200"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telerehabilitation</a:t>
          </a:r>
          <a:r>
            <a:rPr kumimoji="0" lang="it-IT" altLang="it-IT" sz="2000" b="0" i="0" u="none" strike="noStrike" kern="1200"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basate su IA per garantire accesso alle terapie anche a distanza.</a:t>
          </a:r>
          <a:endParaRPr lang="it-IT" sz="2000" kern="1200" dirty="0"/>
        </a:p>
      </dsp:txBody>
      <dsp:txXfrm>
        <a:off x="0" y="509928"/>
        <a:ext cx="10863942" cy="12585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F3789-F2B8-4F8B-9289-CAEF7097ACBA}">
      <dsp:nvSpPr>
        <dsp:cNvPr id="0" name=""/>
        <dsp:cNvSpPr/>
      </dsp:nvSpPr>
      <dsp:spPr>
        <a:xfrm>
          <a:off x="0" y="619"/>
          <a:ext cx="6537035" cy="74820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it-IT" sz="2000" kern="1200" dirty="0">
              <a:latin typeface="Calibri" panose="020F0502020204030204" pitchFamily="34" charset="0"/>
              <a:ea typeface="Calibri" panose="020F0502020204030204" pitchFamily="34" charset="0"/>
              <a:cs typeface="Calibri" panose="020F0502020204030204" pitchFamily="34" charset="0"/>
            </a:rPr>
            <a:t>scarsa alfabetizzazione tecnologica, fatica dell’utente, problemi di affidabilità tecnica</a:t>
          </a:r>
        </a:p>
      </dsp:txBody>
      <dsp:txXfrm>
        <a:off x="36524" y="37143"/>
        <a:ext cx="6463987" cy="675157"/>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EB293F-4A52-4329-A062-C87445B0D78F}" type="datetimeFigureOut">
              <a:rPr lang="it-IT" smtClean="0"/>
              <a:t>28/05/2025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25751F-023A-4ED2-B36D-B0D8FC0B3267}" type="slidenum">
              <a:rPr lang="it-IT" smtClean="0"/>
              <a:t>‹N›</a:t>
            </a:fld>
            <a:endParaRPr lang="it-IT"/>
          </a:p>
        </p:txBody>
      </p:sp>
    </p:spTree>
    <p:extLst>
      <p:ext uri="{BB962C8B-B14F-4D97-AF65-F5344CB8AC3E}">
        <p14:creationId xmlns:p14="http://schemas.microsoft.com/office/powerpoint/2010/main" val="290497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Font typeface="+mj-lt"/>
              <a:buNone/>
            </a:pPr>
            <a:r>
              <a:rPr lang="it-IT" b="1" dirty="0"/>
              <a:t>Diagnostica per Immagini</a:t>
            </a:r>
          </a:p>
          <a:p>
            <a:pPr>
              <a:buFont typeface="+mj-lt"/>
              <a:buNone/>
            </a:pPr>
            <a:r>
              <a:rPr lang="it-IT" dirty="0"/>
              <a:t>L'IA è ampiamente utilizzata in radiologia per interpretare immagini come radiografie, tomografie computerizzate (TC) e risonanze magnetiche (RM). </a:t>
            </a:r>
          </a:p>
          <a:p>
            <a:pPr>
              <a:buFont typeface="+mj-lt"/>
              <a:buNone/>
            </a:pPr>
            <a:endParaRPr lang="it-IT" dirty="0"/>
          </a:p>
          <a:p>
            <a:pPr>
              <a:buFont typeface="+mj-lt"/>
              <a:buNone/>
            </a:pPr>
            <a:r>
              <a:rPr lang="it-IT" dirty="0"/>
              <a:t>negli Stati Uniti, oltre due terzi dei reparti di radiologia impiegano strumenti basati su IA per migliorare la precisione diagnostica e la velocità di </a:t>
            </a:r>
          </a:p>
          <a:p>
            <a:pPr>
              <a:buFont typeface="+mj-lt"/>
              <a:buNone/>
            </a:pPr>
            <a:endParaRPr lang="it-IT" b="1" dirty="0"/>
          </a:p>
          <a:p>
            <a:pPr>
              <a:buFont typeface="+mj-lt"/>
              <a:buNone/>
            </a:pPr>
            <a:r>
              <a:rPr lang="it-IT" b="1" dirty="0"/>
              <a:t>Medicina Personalizzata</a:t>
            </a:r>
          </a:p>
          <a:p>
            <a:pPr>
              <a:buFont typeface="+mj-lt"/>
              <a:buNone/>
            </a:pPr>
            <a:r>
              <a:rPr lang="it-IT" dirty="0"/>
              <a:t>L'IA analizza dati genetici e clinici per prevedere la risposta individuale ai trattamenti, facilitando la personalizzazione delle terapie. Ad esempio, modelli di IA sono utilizzati per identificare varianti genetiche che influenzano il metabolismo dei farmaci, migliorando l'efficacia terapeutica .</a:t>
            </a:r>
          </a:p>
          <a:p>
            <a:pPr>
              <a:buFont typeface="+mj-lt"/>
              <a:buNone/>
            </a:pPr>
            <a:endParaRPr lang="it-IT" dirty="0"/>
          </a:p>
          <a:p>
            <a:pPr>
              <a:buFont typeface="+mj-lt"/>
              <a:buNone/>
            </a:pPr>
            <a:endParaRPr lang="it-IT" b="0" dirty="0"/>
          </a:p>
          <a:p>
            <a:pPr>
              <a:buFont typeface="+mj-lt"/>
              <a:buNone/>
            </a:pPr>
            <a:r>
              <a:rPr lang="it-IT" b="1" dirty="0"/>
              <a:t>Supporto Decisionale Clinico</a:t>
            </a:r>
          </a:p>
          <a:p>
            <a:pPr>
              <a:buFont typeface="+mj-lt"/>
              <a:buNone/>
            </a:pPr>
            <a:r>
              <a:rPr lang="it-IT" dirty="0"/>
              <a:t>Gli algoritmi di IA assistono i medici nell'identificazione di diagnosi e nella scelta dei trattamenti più appropriati, riducendo il rischio di errori e migliorando la qualità delle cure.</a:t>
            </a:r>
          </a:p>
          <a:p>
            <a:pPr marL="742950" lvl="1" indent="-285750">
              <a:buFont typeface="+mj-lt"/>
              <a:buAutoNum type="arabicPeriod"/>
            </a:pPr>
            <a:endParaRPr lang="it-IT" dirty="0"/>
          </a:p>
          <a:p>
            <a:pPr>
              <a:buFont typeface="+mj-lt"/>
              <a:buNone/>
            </a:pPr>
            <a:r>
              <a:rPr lang="it-IT" b="1" dirty="0"/>
              <a:t>Automazione dei Processi Clinici</a:t>
            </a:r>
          </a:p>
          <a:p>
            <a:pPr>
              <a:buFont typeface="+mj-lt"/>
              <a:buNone/>
            </a:pPr>
            <a:r>
              <a:rPr lang="it-IT" dirty="0"/>
              <a:t>L'IA automatizza compiti amministrativi come la documentazione clinica e la trascrizione di riunioni, liberando tempo per l'assistenza diretta ai pazienti.</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3</a:t>
            </a:fld>
            <a:endParaRPr lang="it-IT"/>
          </a:p>
        </p:txBody>
      </p:sp>
    </p:spTree>
    <p:extLst>
      <p:ext uri="{BB962C8B-B14F-4D97-AF65-F5344CB8AC3E}">
        <p14:creationId xmlns:p14="http://schemas.microsoft.com/office/powerpoint/2010/main" val="1395566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B1074-6B18-19C8-74F5-8941A5CF82D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B6C5707-E898-DC07-F959-6A1B52E04D5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49D7283-F5D4-2281-E858-6BB98F1564B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b="1" dirty="0">
                <a:latin typeface="Calibri" panose="020F0502020204030204" pitchFamily="34" charset="0"/>
                <a:ea typeface="Calibri" panose="020F0502020204030204" pitchFamily="34" charset="0"/>
                <a:cs typeface="Calibri" panose="020F0502020204030204" pitchFamily="34" charset="0"/>
              </a:rPr>
              <a:t>Scopo:</a:t>
            </a:r>
            <a:r>
              <a:rPr lang="it-IT" sz="1200" dirty="0">
                <a:latin typeface="Calibri" panose="020F0502020204030204" pitchFamily="34" charset="0"/>
                <a:ea typeface="Calibri" panose="020F0502020204030204" pitchFamily="34" charset="0"/>
                <a:cs typeface="Calibri" panose="020F0502020204030204" pitchFamily="34" charset="0"/>
              </a:rPr>
              <a:t> Comprendere il livello di conoscenza, l’attitudine e la disponibilità all’adozione dell’IA da parte dei fisioterapisti, nonché le barriere percepite.</a:t>
            </a:r>
          </a:p>
          <a:p>
            <a:endParaRPr lang="it-IT" dirty="0"/>
          </a:p>
          <a:p>
            <a:pPr>
              <a:buNone/>
            </a:pPr>
            <a:r>
              <a:rPr lang="it-IT" sz="1200" dirty="0">
                <a:latin typeface="Calibri" panose="020F0502020204030204" pitchFamily="34" charset="0"/>
                <a:ea typeface="Calibri" panose="020F0502020204030204" pitchFamily="34" charset="0"/>
                <a:cs typeface="Calibri" panose="020F0502020204030204" pitchFamily="34" charset="0"/>
              </a:rPr>
              <a:t>In sintesi, mentre i partecipanti allo studio hanno generalmente </a:t>
            </a:r>
            <a:r>
              <a:rPr lang="it-IT" sz="1200" b="1" dirty="0">
                <a:latin typeface="Calibri" panose="020F0502020204030204" pitchFamily="34" charset="0"/>
                <a:ea typeface="Calibri" panose="020F0502020204030204" pitchFamily="34" charset="0"/>
                <a:cs typeface="Calibri" panose="020F0502020204030204" pitchFamily="34" charset="0"/>
              </a:rPr>
              <a:t>una bassa esposizione diretta a queste tecnologie</a:t>
            </a:r>
            <a:r>
              <a:rPr lang="it-IT" sz="1200" dirty="0">
                <a:latin typeface="Calibri" panose="020F0502020204030204" pitchFamily="34" charset="0"/>
                <a:ea typeface="Calibri" panose="020F0502020204030204" pitchFamily="34" charset="0"/>
                <a:cs typeface="Calibri" panose="020F0502020204030204" pitchFamily="34" charset="0"/>
              </a:rPr>
              <a:t>, la letteratura discussa nell’articolo evidenzia l’uso potenziale e i benefici di </a:t>
            </a:r>
            <a:r>
              <a:rPr lang="it-IT" sz="1200" b="1" dirty="0">
                <a:latin typeface="Calibri" panose="020F0502020204030204" pitchFamily="34" charset="0"/>
                <a:ea typeface="Calibri" panose="020F0502020204030204" pitchFamily="34" charset="0"/>
                <a:cs typeface="Calibri" panose="020F0502020204030204" pitchFamily="34" charset="0"/>
              </a:rPr>
              <a:t>AI applicata tramite app, sensori, sistemi predittivi, e strumenti di feedback personalizzato</a:t>
            </a:r>
            <a:r>
              <a:rPr lang="it-IT" sz="1200" dirty="0">
                <a:latin typeface="Calibri" panose="020F0502020204030204" pitchFamily="34" charset="0"/>
                <a:ea typeface="Calibri" panose="020F0502020204030204" pitchFamily="34" charset="0"/>
                <a:cs typeface="Calibri" panose="020F0502020204030204" pitchFamily="34" charset="0"/>
              </a:rPr>
              <a:t>.</a:t>
            </a:r>
          </a:p>
          <a:p>
            <a:endParaRPr lang="it-IT" dirty="0"/>
          </a:p>
        </p:txBody>
      </p:sp>
      <p:sp>
        <p:nvSpPr>
          <p:cNvPr id="4" name="Segnaposto numero diapositiva 3">
            <a:extLst>
              <a:ext uri="{FF2B5EF4-FFF2-40B4-BE49-F238E27FC236}">
                <a16:creationId xmlns:a16="http://schemas.microsoft.com/office/drawing/2014/main" id="{92538388-6E10-0C00-1372-CED41FC53E99}"/>
              </a:ext>
            </a:extLst>
          </p:cNvPr>
          <p:cNvSpPr>
            <a:spLocks noGrp="1"/>
          </p:cNvSpPr>
          <p:nvPr>
            <p:ph type="sldNum" sz="quarter" idx="5"/>
          </p:nvPr>
        </p:nvSpPr>
        <p:spPr/>
        <p:txBody>
          <a:bodyPr/>
          <a:lstStyle/>
          <a:p>
            <a:fld id="{F225751F-023A-4ED2-B36D-B0D8FC0B3267}" type="slidenum">
              <a:rPr lang="it-IT" smtClean="0"/>
              <a:t>12</a:t>
            </a:fld>
            <a:endParaRPr lang="it-IT"/>
          </a:p>
        </p:txBody>
      </p:sp>
    </p:spTree>
    <p:extLst>
      <p:ext uri="{BB962C8B-B14F-4D97-AF65-F5344CB8AC3E}">
        <p14:creationId xmlns:p14="http://schemas.microsoft.com/office/powerpoint/2010/main" val="100879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None/>
            </a:pPr>
            <a:r>
              <a:rPr lang="it-IT" dirty="0"/>
              <a:t>L’articolo descrive lo sviluppo di </a:t>
            </a:r>
            <a:r>
              <a:rPr lang="it-IT" b="1" dirty="0"/>
              <a:t>servizi di cura personalizzata (PCC)</a:t>
            </a:r>
            <a:r>
              <a:rPr lang="it-IT" dirty="0"/>
              <a:t> per pazienti colpiti da ictus, potenziati tramite tecnologie ICT e intelligenza artificiale (IA), con l’obiettivo di migliorare la riabilitazione dopo la dimissione ospedaliera.</a:t>
            </a:r>
          </a:p>
          <a:p>
            <a:pPr>
              <a:buFont typeface="Arial" panose="020B0604020202020204" pitchFamily="34" charset="0"/>
              <a:buChar char="•"/>
            </a:pPr>
            <a:r>
              <a:rPr lang="it-IT" b="1" dirty="0"/>
              <a:t>Obiettivo:</a:t>
            </a:r>
            <a:r>
              <a:rPr lang="it-IT" dirty="0"/>
              <a:t> Offrire un supporto riabilitativo personalizzato, continuo e monitorabile, migliorando la collaborazione medico-paziente.</a:t>
            </a:r>
          </a:p>
          <a:p>
            <a:pPr>
              <a:buFont typeface="Arial" panose="020B0604020202020204" pitchFamily="34" charset="0"/>
              <a:buChar char="•"/>
            </a:pPr>
            <a:r>
              <a:rPr lang="it-IT" b="1" dirty="0"/>
              <a:t>Strumenti sviluppati:</a:t>
            </a:r>
            <a:endParaRPr lang="it-IT" dirty="0"/>
          </a:p>
          <a:p>
            <a:pPr marL="742950" lvl="1" indent="-285750">
              <a:buFont typeface="Arial" panose="020B0604020202020204" pitchFamily="34" charset="0"/>
              <a:buChar char="•"/>
            </a:pPr>
            <a:r>
              <a:rPr lang="it-IT" dirty="0" err="1"/>
              <a:t>Un’app</a:t>
            </a:r>
            <a:r>
              <a:rPr lang="it-IT" dirty="0"/>
              <a:t> mobile per i pazienti, utile per seguire gli esercizi e fornire feedback.</a:t>
            </a:r>
          </a:p>
          <a:p>
            <a:pPr marL="742950" lvl="1" indent="-285750">
              <a:buFont typeface="Arial" panose="020B0604020202020204" pitchFamily="34" charset="0"/>
              <a:buChar char="•"/>
            </a:pPr>
            <a:r>
              <a:rPr lang="it-IT" dirty="0"/>
              <a:t>Una piattaforma web/mobile per i medici, che consente di monitorare i progressi e modificare il piano terapeutico.</a:t>
            </a:r>
          </a:p>
          <a:p>
            <a:pPr marL="742950" lvl="1" indent="-285750">
              <a:buFont typeface="Arial" panose="020B0604020202020204" pitchFamily="34" charset="0"/>
              <a:buChar char="•"/>
            </a:pPr>
            <a:r>
              <a:rPr lang="it-IT" dirty="0"/>
              <a:t>Un </a:t>
            </a:r>
            <a:r>
              <a:rPr lang="it-IT" b="1" dirty="0"/>
              <a:t>modulo predittivo</a:t>
            </a:r>
            <a:r>
              <a:rPr lang="it-IT" dirty="0"/>
              <a:t> basato su IA per stimare il recupero e il rischio di un secondo ictus.</a:t>
            </a:r>
          </a:p>
          <a:p>
            <a:pPr>
              <a:buFont typeface="Arial" panose="020B0604020202020204" pitchFamily="34" charset="0"/>
              <a:buChar char="•"/>
            </a:pPr>
            <a:r>
              <a:rPr lang="it-IT" b="1" dirty="0"/>
              <a:t>Metodo:</a:t>
            </a:r>
            <a:r>
              <a:rPr lang="it-IT" dirty="0"/>
              <a:t> Basato su ingegneria guidata da modelli e buone pratiche nello sviluppo software per la sanità.</a:t>
            </a:r>
          </a:p>
          <a:p>
            <a:pPr>
              <a:buFont typeface="Arial" panose="020B0604020202020204" pitchFamily="34" charset="0"/>
              <a:buChar char="•"/>
            </a:pPr>
            <a:r>
              <a:rPr lang="it-IT" b="1" dirty="0"/>
              <a:t>Criticità rilevate:</a:t>
            </a:r>
            <a:r>
              <a:rPr lang="it-IT" dirty="0"/>
              <a:t> Bassa alfabetizzazione digitale dei pazienti, necessità di maggiore consapevolezza e coinvolgimento attivo, e supporto strutturato durante l’adozione.</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13</a:t>
            </a:fld>
            <a:endParaRPr lang="it-IT"/>
          </a:p>
        </p:txBody>
      </p:sp>
    </p:spTree>
    <p:extLst>
      <p:ext uri="{BB962C8B-B14F-4D97-AF65-F5344CB8AC3E}">
        <p14:creationId xmlns:p14="http://schemas.microsoft.com/office/powerpoint/2010/main" val="1547933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14</a:t>
            </a:fld>
            <a:endParaRPr lang="it-IT"/>
          </a:p>
        </p:txBody>
      </p:sp>
    </p:spTree>
    <p:extLst>
      <p:ext uri="{BB962C8B-B14F-4D97-AF65-F5344CB8AC3E}">
        <p14:creationId xmlns:p14="http://schemas.microsoft.com/office/powerpoint/2010/main" val="2690654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Font typeface="Arial" panose="020B0604020202020204" pitchFamily="34" charset="0"/>
              <a:buNone/>
            </a:pPr>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15</a:t>
            </a:fld>
            <a:endParaRPr lang="it-IT"/>
          </a:p>
        </p:txBody>
      </p:sp>
    </p:spTree>
    <p:extLst>
      <p:ext uri="{BB962C8B-B14F-4D97-AF65-F5344CB8AC3E}">
        <p14:creationId xmlns:p14="http://schemas.microsoft.com/office/powerpoint/2010/main" val="1656945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Font typeface="Arial" panose="020B0604020202020204" pitchFamily="34" charset="0"/>
              <a:buChar char="•"/>
            </a:pPr>
            <a:r>
              <a:rPr lang="it-IT" sz="1200" dirty="0">
                <a:latin typeface="Calibri" panose="020F0502020204030204" pitchFamily="34" charset="0"/>
                <a:ea typeface="Calibri" panose="020F0502020204030204" pitchFamily="34" charset="0"/>
                <a:cs typeface="Calibri" panose="020F0502020204030204" pitchFamily="34" charset="0"/>
              </a:rPr>
              <a:t>Utilizza </a:t>
            </a:r>
            <a:r>
              <a:rPr lang="it-IT" sz="1200" b="1" dirty="0">
                <a:latin typeface="Calibri" panose="020F0502020204030204" pitchFamily="34" charset="0"/>
                <a:ea typeface="Calibri" panose="020F0502020204030204" pitchFamily="34" charset="0"/>
                <a:cs typeface="Calibri" panose="020F0502020204030204" pitchFamily="34" charset="0"/>
              </a:rPr>
              <a:t>AI basata su “case-</a:t>
            </a:r>
            <a:r>
              <a:rPr lang="it-IT" sz="1200" b="1" dirty="0" err="1">
                <a:latin typeface="Calibri" panose="020F0502020204030204" pitchFamily="34" charset="0"/>
                <a:ea typeface="Calibri" panose="020F0502020204030204" pitchFamily="34" charset="0"/>
                <a:cs typeface="Calibri" panose="020F0502020204030204" pitchFamily="34" charset="0"/>
              </a:rPr>
              <a:t>based</a:t>
            </a:r>
            <a:r>
              <a:rPr lang="it-IT" sz="1200" b="1" dirty="0">
                <a:latin typeface="Calibri" panose="020F0502020204030204" pitchFamily="34" charset="0"/>
                <a:ea typeface="Calibri" panose="020F0502020204030204" pitchFamily="34" charset="0"/>
                <a:cs typeface="Calibri" panose="020F0502020204030204" pitchFamily="34" charset="0"/>
              </a:rPr>
              <a:t> </a:t>
            </a:r>
            <a:r>
              <a:rPr lang="it-IT" sz="1200" b="1" dirty="0" err="1">
                <a:latin typeface="Calibri" panose="020F0502020204030204" pitchFamily="34" charset="0"/>
                <a:ea typeface="Calibri" panose="020F0502020204030204" pitchFamily="34" charset="0"/>
                <a:cs typeface="Calibri" panose="020F0502020204030204" pitchFamily="34" charset="0"/>
              </a:rPr>
              <a:t>reasoning</a:t>
            </a:r>
            <a:r>
              <a:rPr lang="it-IT" sz="1200" b="1" dirty="0">
                <a:latin typeface="Calibri" panose="020F0502020204030204" pitchFamily="34" charset="0"/>
                <a:ea typeface="Calibri" panose="020F0502020204030204" pitchFamily="34" charset="0"/>
                <a:cs typeface="Calibri" panose="020F0502020204030204" pitchFamily="34" charset="0"/>
              </a:rPr>
              <a:t>”</a:t>
            </a:r>
            <a:r>
              <a:rPr lang="it-IT" sz="1200" dirty="0">
                <a:latin typeface="Calibri" panose="020F0502020204030204" pitchFamily="34" charset="0"/>
                <a:ea typeface="Calibri" panose="020F0502020204030204" pitchFamily="34" charset="0"/>
                <a:cs typeface="Calibri" panose="020F0502020204030204" pitchFamily="34" charset="0"/>
              </a:rPr>
              <a:t> per fornire raccomandazioni settimanali personalizzate su esercizio fisico, educazione, gestione del dolore e sonno.</a:t>
            </a:r>
          </a:p>
          <a:p>
            <a:pPr>
              <a:buFont typeface="Arial" panose="020B0604020202020204" pitchFamily="34" charset="0"/>
              <a:buChar char="•"/>
            </a:pPr>
            <a:r>
              <a:rPr lang="it-IT" sz="1200" dirty="0">
                <a:latin typeface="Calibri" panose="020F0502020204030204" pitchFamily="34" charset="0"/>
                <a:ea typeface="Calibri" panose="020F0502020204030204" pitchFamily="34" charset="0"/>
                <a:cs typeface="Calibri" panose="020F0502020204030204" pitchFamily="34" charset="0"/>
              </a:rPr>
              <a:t>Le raccomandazioni si basano su dati raccolti tramite l’app (sintomi, attività fisica, adesione agli esercizi).</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16</a:t>
            </a:fld>
            <a:endParaRPr lang="it-IT"/>
          </a:p>
        </p:txBody>
      </p:sp>
    </p:spTree>
    <p:extLst>
      <p:ext uri="{BB962C8B-B14F-4D97-AF65-F5344CB8AC3E}">
        <p14:creationId xmlns:p14="http://schemas.microsoft.com/office/powerpoint/2010/main" val="2332223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B5F68-E1C1-80A4-365C-72940FB05D0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4A72A1E-322B-63F5-DF10-52719510693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BC66B41-A93B-AE0C-A2FA-25990F5B9348}"/>
              </a:ext>
            </a:extLst>
          </p:cNvPr>
          <p:cNvSpPr>
            <a:spLocks noGrp="1"/>
          </p:cNvSpPr>
          <p:nvPr>
            <p:ph type="body" idx="1"/>
          </p:nvPr>
        </p:nvSpPr>
        <p:spPr/>
        <p:txBody>
          <a:bodyPr/>
          <a:lstStyle/>
          <a:p>
            <a:pPr>
              <a:buFont typeface="Arial" panose="020B0604020202020204" pitchFamily="34" charset="0"/>
              <a:buChar char="•"/>
            </a:pPr>
            <a:r>
              <a:rPr lang="it-IT" sz="1200" dirty="0">
                <a:latin typeface="Calibri" panose="020F0502020204030204" pitchFamily="34" charset="0"/>
                <a:ea typeface="Calibri" panose="020F0502020204030204" pitchFamily="34" charset="0"/>
                <a:cs typeface="Calibri" panose="020F0502020204030204" pitchFamily="34" charset="0"/>
              </a:rPr>
              <a:t>Utilizza </a:t>
            </a:r>
            <a:r>
              <a:rPr lang="it-IT" sz="1200" b="1" dirty="0">
                <a:latin typeface="Calibri" panose="020F0502020204030204" pitchFamily="34" charset="0"/>
                <a:ea typeface="Calibri" panose="020F0502020204030204" pitchFamily="34" charset="0"/>
                <a:cs typeface="Calibri" panose="020F0502020204030204" pitchFamily="34" charset="0"/>
              </a:rPr>
              <a:t>AI basata su “case-</a:t>
            </a:r>
            <a:r>
              <a:rPr lang="it-IT" sz="1200" b="1" dirty="0" err="1">
                <a:latin typeface="Calibri" panose="020F0502020204030204" pitchFamily="34" charset="0"/>
                <a:ea typeface="Calibri" panose="020F0502020204030204" pitchFamily="34" charset="0"/>
                <a:cs typeface="Calibri" panose="020F0502020204030204" pitchFamily="34" charset="0"/>
              </a:rPr>
              <a:t>based</a:t>
            </a:r>
            <a:r>
              <a:rPr lang="it-IT" sz="1200" b="1" dirty="0">
                <a:latin typeface="Calibri" panose="020F0502020204030204" pitchFamily="34" charset="0"/>
                <a:ea typeface="Calibri" panose="020F0502020204030204" pitchFamily="34" charset="0"/>
                <a:cs typeface="Calibri" panose="020F0502020204030204" pitchFamily="34" charset="0"/>
              </a:rPr>
              <a:t> </a:t>
            </a:r>
            <a:r>
              <a:rPr lang="it-IT" sz="1200" b="1" dirty="0" err="1">
                <a:latin typeface="Calibri" panose="020F0502020204030204" pitchFamily="34" charset="0"/>
                <a:ea typeface="Calibri" panose="020F0502020204030204" pitchFamily="34" charset="0"/>
                <a:cs typeface="Calibri" panose="020F0502020204030204" pitchFamily="34" charset="0"/>
              </a:rPr>
              <a:t>reasoning</a:t>
            </a:r>
            <a:r>
              <a:rPr lang="it-IT" sz="1200" b="1" dirty="0">
                <a:latin typeface="Calibri" panose="020F0502020204030204" pitchFamily="34" charset="0"/>
                <a:ea typeface="Calibri" panose="020F0502020204030204" pitchFamily="34" charset="0"/>
                <a:cs typeface="Calibri" panose="020F0502020204030204" pitchFamily="34" charset="0"/>
              </a:rPr>
              <a:t>”</a:t>
            </a:r>
            <a:r>
              <a:rPr lang="it-IT" sz="1200" dirty="0">
                <a:latin typeface="Calibri" panose="020F0502020204030204" pitchFamily="34" charset="0"/>
                <a:ea typeface="Calibri" panose="020F0502020204030204" pitchFamily="34" charset="0"/>
                <a:cs typeface="Calibri" panose="020F0502020204030204" pitchFamily="34" charset="0"/>
              </a:rPr>
              <a:t> per fornire raccomandazioni settimanali personalizzate su esercizio fisico, educazione, gestione del dolore e sonno.</a:t>
            </a:r>
          </a:p>
          <a:p>
            <a:pPr>
              <a:buFont typeface="Arial" panose="020B0604020202020204" pitchFamily="34" charset="0"/>
              <a:buChar char="•"/>
            </a:pPr>
            <a:r>
              <a:rPr lang="it-IT" sz="1200" dirty="0">
                <a:latin typeface="Calibri" panose="020F0502020204030204" pitchFamily="34" charset="0"/>
                <a:ea typeface="Calibri" panose="020F0502020204030204" pitchFamily="34" charset="0"/>
                <a:cs typeface="Calibri" panose="020F0502020204030204" pitchFamily="34" charset="0"/>
              </a:rPr>
              <a:t>Le raccomandazioni si basano su dati raccolti tramite l’app (sintomi, attività fisica, adesione agli esercizi).</a:t>
            </a:r>
          </a:p>
          <a:p>
            <a:endParaRPr lang="it-IT" dirty="0"/>
          </a:p>
        </p:txBody>
      </p:sp>
      <p:sp>
        <p:nvSpPr>
          <p:cNvPr id="4" name="Segnaposto numero diapositiva 3">
            <a:extLst>
              <a:ext uri="{FF2B5EF4-FFF2-40B4-BE49-F238E27FC236}">
                <a16:creationId xmlns:a16="http://schemas.microsoft.com/office/drawing/2014/main" id="{0F7D3E71-3F34-E4E1-AECA-F9741E9E0167}"/>
              </a:ext>
            </a:extLst>
          </p:cNvPr>
          <p:cNvSpPr>
            <a:spLocks noGrp="1"/>
          </p:cNvSpPr>
          <p:nvPr>
            <p:ph type="sldNum" sz="quarter" idx="5"/>
          </p:nvPr>
        </p:nvSpPr>
        <p:spPr/>
        <p:txBody>
          <a:bodyPr/>
          <a:lstStyle/>
          <a:p>
            <a:fld id="{F225751F-023A-4ED2-B36D-B0D8FC0B3267}" type="slidenum">
              <a:rPr lang="it-IT" smtClean="0"/>
              <a:t>17</a:t>
            </a:fld>
            <a:endParaRPr lang="it-IT"/>
          </a:p>
        </p:txBody>
      </p:sp>
    </p:spTree>
    <p:extLst>
      <p:ext uri="{BB962C8B-B14F-4D97-AF65-F5344CB8AC3E}">
        <p14:creationId xmlns:p14="http://schemas.microsoft.com/office/powerpoint/2010/main" val="465559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18</a:t>
            </a:fld>
            <a:endParaRPr lang="it-IT"/>
          </a:p>
        </p:txBody>
      </p:sp>
    </p:spTree>
    <p:extLst>
      <p:ext uri="{BB962C8B-B14F-4D97-AF65-F5344CB8AC3E}">
        <p14:creationId xmlns:p14="http://schemas.microsoft.com/office/powerpoint/2010/main" val="4147511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None/>
            </a:pPr>
            <a:r>
              <a:rPr lang="it-IT" sz="1200" dirty="0"/>
              <a:t>L’articolo dedica un’attenzione specifica all’uso dell’intelligenza artificiale nella riabilitazione post-ictus, analizzando come questa tecnologia migliori le capacità di valutazione e automazione nei sistemi di riabilitazione.</a:t>
            </a:r>
          </a:p>
          <a:p>
            <a:pPr>
              <a:buFont typeface="+mj-lt"/>
              <a:buAutoNum type="arabicPeriod"/>
            </a:pPr>
            <a:r>
              <a:rPr lang="it-IT" sz="1200" b="1" dirty="0"/>
              <a:t>Valutazione automatica dei movimenti</a:t>
            </a:r>
            <a:br>
              <a:rPr lang="it-IT" sz="1200" dirty="0"/>
            </a:br>
            <a:r>
              <a:rPr lang="it-IT" sz="1200" dirty="0"/>
              <a:t>L’IA è impiegata per analizzare i dati raccolti da sensori (ad es. videocamere RGB/Depth, accelerometri, dispositivi EMG/EEG) durante l’esecuzione degli esercizi riabilitativi. Gli algoritmi di deep learning, in particolare le </a:t>
            </a:r>
            <a:r>
              <a:rPr lang="it-IT" sz="1200" b="1" dirty="0" err="1"/>
              <a:t>Graph</a:t>
            </a:r>
            <a:r>
              <a:rPr lang="it-IT" sz="1200" b="1" dirty="0"/>
              <a:t> </a:t>
            </a:r>
            <a:r>
              <a:rPr lang="it-IT" sz="1200" b="1" dirty="0" err="1"/>
              <a:t>Convolutional</a:t>
            </a:r>
            <a:r>
              <a:rPr lang="it-IT" sz="1200" b="1" dirty="0"/>
              <a:t> Networks (GCN)</a:t>
            </a:r>
            <a:r>
              <a:rPr lang="it-IT" sz="1200" dirty="0"/>
              <a:t> con moduli di attenzione dinamica, sono utilizzati per valutare la correttezza e la qualità del movimento. Questi modelli superano in precisione e robustezza i metodi basati su feature ingegnerizzate, offrendo correlazioni elevate con le valutazioni dei terapisti e un errore assoluto medio (MAD) inferiore a 0,6 su dataset validati.</a:t>
            </a:r>
          </a:p>
          <a:p>
            <a:pPr>
              <a:buFont typeface="+mj-lt"/>
              <a:buAutoNum type="arabicPeriod"/>
            </a:pPr>
            <a:r>
              <a:rPr lang="it-IT" sz="1200" b="1" dirty="0"/>
              <a:t>Classificazione e scoring dei movimenti</a:t>
            </a:r>
            <a:br>
              <a:rPr lang="it-IT" sz="1200" dirty="0"/>
            </a:br>
            <a:r>
              <a:rPr lang="it-IT" sz="1200" dirty="0"/>
              <a:t>Le reti neurali </a:t>
            </a:r>
            <a:r>
              <a:rPr lang="it-IT" sz="1200" dirty="0" err="1"/>
              <a:t>convoluzionali</a:t>
            </a:r>
            <a:r>
              <a:rPr lang="it-IT" sz="1200" dirty="0"/>
              <a:t> (CNN) e le Long Short-</a:t>
            </a:r>
            <a:r>
              <a:rPr lang="it-IT" sz="1200" dirty="0" err="1"/>
              <a:t>Term</a:t>
            </a:r>
            <a:r>
              <a:rPr lang="it-IT" sz="1200" dirty="0"/>
              <a:t> Memory (LSTM) sono applicate per classificare le esecuzioni come corrette o scorrette e per predire punteggi quantitativi di valutazione (analoghi a scale cliniche). L’approccio </a:t>
            </a:r>
            <a:r>
              <a:rPr lang="it-IT" sz="1200" dirty="0" err="1"/>
              <a:t>spatio</a:t>
            </a:r>
            <a:r>
              <a:rPr lang="it-IT" sz="1200" dirty="0"/>
              <a:t>-temporale consente di analizzare in maniera accurata sia la postura statica che le transizioni dinamiche nei movimenti.</a:t>
            </a:r>
          </a:p>
          <a:p>
            <a:pPr>
              <a:buFont typeface="+mj-lt"/>
              <a:buAutoNum type="arabicPeriod"/>
            </a:pPr>
            <a:r>
              <a:rPr lang="it-IT" sz="1200" b="1" dirty="0"/>
              <a:t>Apprendimento da pochi dati e generalizzazione</a:t>
            </a:r>
            <a:br>
              <a:rPr lang="it-IT" sz="1200" dirty="0"/>
            </a:br>
            <a:r>
              <a:rPr lang="it-IT" sz="1200" dirty="0"/>
              <a:t>Il lavoro esplora l’adozione di tecniche di </a:t>
            </a:r>
            <a:r>
              <a:rPr lang="it-IT" sz="1200" dirty="0" err="1"/>
              <a:t>few</a:t>
            </a:r>
            <a:r>
              <a:rPr lang="it-IT" sz="1200" dirty="0"/>
              <a:t>-shot e zero-shot learning per affrontare la scarsità di dataset ampi e ben annotati, comune nel settore della riabilitazione. Si osserva inoltre la possibilità di utilizzare sensori economici (ad es. semplici videocamere RGB) per aumentare l’accessibilità, a fronte di algoritmi IA avanzati per la stima delle pose 3D.</a:t>
            </a:r>
          </a:p>
          <a:p>
            <a:pPr>
              <a:buFont typeface="+mj-lt"/>
              <a:buAutoNum type="arabicPeriod"/>
            </a:pPr>
            <a:r>
              <a:rPr lang="it-IT" sz="1200" b="1" dirty="0"/>
              <a:t>Integrazione con sistemi robotici e VR</a:t>
            </a:r>
            <a:br>
              <a:rPr lang="it-IT" sz="1200" dirty="0"/>
            </a:br>
            <a:r>
              <a:rPr lang="it-IT" sz="1200" dirty="0"/>
              <a:t>L’IA consente il controllo adattativo di esoscheletri e dispositivi robotici, sfruttando segnali biologici come EMG o EEG per personalizzare l’assistenza motoria. Nei sistemi VR, è impiegata per monitorare le performance del paziente in ambienti virtuali </a:t>
            </a:r>
            <a:r>
              <a:rPr lang="it-IT" sz="1200" dirty="0" err="1"/>
              <a:t>gamificati</a:t>
            </a:r>
            <a:r>
              <a:rPr lang="it-IT" sz="1200" dirty="0"/>
              <a:t>, fornendo feedback automatico e in tempo reale, incrementando così la compliance al trattamento.</a:t>
            </a:r>
          </a:p>
          <a:p>
            <a:pPr>
              <a:buFont typeface="+mj-lt"/>
              <a:buAutoNum type="arabicPeriod"/>
            </a:pPr>
            <a:r>
              <a:rPr lang="it-IT" sz="1200" b="1" dirty="0"/>
              <a:t>Sfide e prospettive</a:t>
            </a:r>
            <a:br>
              <a:rPr lang="it-IT" sz="1200" dirty="0"/>
            </a:br>
            <a:r>
              <a:rPr lang="it-IT" sz="1200" dirty="0"/>
              <a:t>Nonostante le potenzialità, la piena automazione è ancora in fase di sviluppo e le sfide principali riguardano la mancanza di standardizzazione dei dataset, i costi elevati e le preoccupazioni sulla sicurezza, soprattutto nell’uso domestico. Tuttavia, i progressi nella IA e nella miniaturizzazione dei sensori rendono plausibile una futura adozione su larga scala, migliorando l’accessibilità e l’efficacia dei programmi riabilitativi.</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19</a:t>
            </a:fld>
            <a:endParaRPr lang="it-IT"/>
          </a:p>
        </p:txBody>
      </p:sp>
    </p:spTree>
    <p:extLst>
      <p:ext uri="{BB962C8B-B14F-4D97-AF65-F5344CB8AC3E}">
        <p14:creationId xmlns:p14="http://schemas.microsoft.com/office/powerpoint/2010/main" val="3401623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20</a:t>
            </a:fld>
            <a:endParaRPr lang="it-IT"/>
          </a:p>
        </p:txBody>
      </p:sp>
    </p:spTree>
    <p:extLst>
      <p:ext uri="{BB962C8B-B14F-4D97-AF65-F5344CB8AC3E}">
        <p14:creationId xmlns:p14="http://schemas.microsoft.com/office/powerpoint/2010/main" val="1170735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7A799-6522-7A6B-CBF7-114736A47C3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F619F70-D3B9-A047-C7D5-83EB03A3E7E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876B68C-4181-B56B-D129-F62F141C1E77}"/>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approfondisce il ruolo dell’IA nella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riabilitazione motoria e funzionale post-ictus</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con particolare attenzione 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Valutazione automatica e monitoraggio</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Uso di sensori (IMU, accelerometri, sensori EMG) per raccogliere dati motori.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Algoritmi di machine learning (SVM, Random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deep learning (CNN, LSTM) per analizzare qualità e quantità del movimento, emulando scale cliniche come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Fugl</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-Meyer e ARAT.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Sistemi basati su computer vision per la valutazione non invasiva del movimento tramite videocamere e sensori di profondità (es. Kinect).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Interventi assistiti</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Robotica riabilitativa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(esoscheletri, bracci robotici) controllati da segnali EMG o EEG e guidati da algoritmi IA per fornire assistenza adattiva e personalizzata.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Realtà virtuale e gamification</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creazione di ambienti virtuali immersivi per esercizi motori e cognitivi, con monitoraggio automatizzato dei progressi.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BCI</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(Brain-Computer Interface): interfacce per il controllo di protesi e robot attraverso segnali neurali, con AI per l’elaborazione in tempo reale.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Predizione di </a:t>
            </a:r>
            <a:r>
              <a:rPr kumimoji="0" lang="it-IT" altLang="it-IT" sz="12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pianificazione personalizzata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Modelli predittivi (ANN, SVM, Random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prevedere l’</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funzionale e pianificare strategie riabilitative personalizzate.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Integrazione di dati multimodali (clinici, sensoriali, imaging) per migliorare accuratezza e precisione delle predizioni.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Evoluzione tecnologica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traccia l’evoluzione delle tecniche IA dagli anni ‘90 a oggi, evidenziando come siano passati da metodi supervisionati e ANN a tecniche di deep learning e AI generativa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GANs</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Transformer).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Recenti sviluppi includono soluzioni di </a:t>
            </a:r>
            <a:r>
              <a:rPr kumimoji="0" lang="it-IT" altLang="it-IT" sz="12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telerehabilitation</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basate su IA per garantire accesso alle terapie anche a distanza.</a:t>
            </a:r>
          </a:p>
          <a:p>
            <a:endParaRPr lang="it-IT" dirty="0"/>
          </a:p>
        </p:txBody>
      </p:sp>
      <p:sp>
        <p:nvSpPr>
          <p:cNvPr id="4" name="Segnaposto numero diapositiva 3">
            <a:extLst>
              <a:ext uri="{FF2B5EF4-FFF2-40B4-BE49-F238E27FC236}">
                <a16:creationId xmlns:a16="http://schemas.microsoft.com/office/drawing/2014/main" id="{D7632865-570E-3FD5-67B9-3C833C1458AA}"/>
              </a:ext>
            </a:extLst>
          </p:cNvPr>
          <p:cNvSpPr>
            <a:spLocks noGrp="1"/>
          </p:cNvSpPr>
          <p:nvPr>
            <p:ph type="sldNum" sz="quarter" idx="5"/>
          </p:nvPr>
        </p:nvSpPr>
        <p:spPr/>
        <p:txBody>
          <a:bodyPr/>
          <a:lstStyle/>
          <a:p>
            <a:fld id="{F225751F-023A-4ED2-B36D-B0D8FC0B3267}" type="slidenum">
              <a:rPr lang="it-IT" smtClean="0"/>
              <a:t>21</a:t>
            </a:fld>
            <a:endParaRPr lang="it-IT"/>
          </a:p>
        </p:txBody>
      </p:sp>
    </p:spTree>
    <p:extLst>
      <p:ext uri="{BB962C8B-B14F-4D97-AF65-F5344CB8AC3E}">
        <p14:creationId xmlns:p14="http://schemas.microsoft.com/office/powerpoint/2010/main" val="2665072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4</a:t>
            </a:fld>
            <a:endParaRPr lang="it-IT"/>
          </a:p>
        </p:txBody>
      </p:sp>
    </p:spTree>
    <p:extLst>
      <p:ext uri="{BB962C8B-B14F-4D97-AF65-F5344CB8AC3E}">
        <p14:creationId xmlns:p14="http://schemas.microsoft.com/office/powerpoint/2010/main" val="1916474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5E01D4-F1D8-3D85-E215-33C5CC42DD8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7F2D4D8-CA43-96F4-2303-5DBA4F0C75D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D24E802-9E4D-BB21-5C68-8218642F30FE}"/>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approfondisce il ruolo dell’IA nella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riabilitazione motoria e funzionale post-ictus</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con particolare attenzione 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Valutazione automatica e monitoraggio</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Uso di sensori (IMU, accelerometri, sensori EMG) per raccogliere dati motori.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Algoritmi di machine learning (SVM, Random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deep learning (CNN, LSTM) per analizzare qualità e quantità del movimento, emulando scale cliniche come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Fugl</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-Meyer e ARAT.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Sistemi basati su computer vision per la valutazione non invasiva del movimento tramite videocamere e sensori di profondità (es. Kinect).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Interventi assistiti</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Robotica riabilitativa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(esoscheletri, bracci robotici) controllati da segnali EMG o EEG e guidati da algoritmi IA per fornire assistenza adattiva e personalizzata.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Realtà virtuale e gamification</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creazione di ambienti virtuali immersivi per esercizi motori e cognitivi, con monitoraggio automatizzato dei progressi.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BCI</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(Brain-Computer Interface): interfacce per il controllo di protesi e robot attraverso segnali neurali, con AI per l’elaborazione in tempo reale.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Predizione di </a:t>
            </a:r>
            <a:r>
              <a:rPr kumimoji="0" lang="it-IT" altLang="it-IT" sz="12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pianificazione personalizzata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Modelli predittivi (ANN, SVM, Random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prevedere l’</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outcome</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funzionale e pianificare strategie riabilitative personalizzate.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Integrazione di dati multimodali (clinici, sensoriali, imaging) per migliorare accuratezza e precisione delle predizioni.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it-IT" altLang="it-IT"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Evoluzione tecnologica</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L’articolo traccia l’evoluzione delle tecniche IA dagli anni ‘90 a oggi, evidenziando come siano passati da metodi supervisionati e ANN a tecniche di deep learning e AI generativa (</a:t>
            </a:r>
            <a:r>
              <a:rPr kumimoji="0" lang="it-IT" altLang="it-IT"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GANs</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Transformer).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Recenti sviluppi includono soluzioni di </a:t>
            </a:r>
            <a:r>
              <a:rPr kumimoji="0" lang="it-IT" altLang="it-IT" sz="12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telerehabilitation</a:t>
            </a:r>
            <a:r>
              <a:rPr kumimoji="0" lang="it-IT" altLang="it-IT"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basate su IA per garantire accesso alle terapie anche a distanza.</a:t>
            </a:r>
          </a:p>
          <a:p>
            <a:endParaRPr lang="it-IT" dirty="0"/>
          </a:p>
        </p:txBody>
      </p:sp>
      <p:sp>
        <p:nvSpPr>
          <p:cNvPr id="4" name="Segnaposto numero diapositiva 3">
            <a:extLst>
              <a:ext uri="{FF2B5EF4-FFF2-40B4-BE49-F238E27FC236}">
                <a16:creationId xmlns:a16="http://schemas.microsoft.com/office/drawing/2014/main" id="{9E44D1BB-B309-F22E-301E-E14B18DB88FF}"/>
              </a:ext>
            </a:extLst>
          </p:cNvPr>
          <p:cNvSpPr>
            <a:spLocks noGrp="1"/>
          </p:cNvSpPr>
          <p:nvPr>
            <p:ph type="sldNum" sz="quarter" idx="5"/>
          </p:nvPr>
        </p:nvSpPr>
        <p:spPr/>
        <p:txBody>
          <a:bodyPr/>
          <a:lstStyle/>
          <a:p>
            <a:fld id="{F225751F-023A-4ED2-B36D-B0D8FC0B3267}" type="slidenum">
              <a:rPr lang="it-IT" smtClean="0"/>
              <a:t>22</a:t>
            </a:fld>
            <a:endParaRPr lang="it-IT"/>
          </a:p>
        </p:txBody>
      </p:sp>
    </p:spTree>
    <p:extLst>
      <p:ext uri="{BB962C8B-B14F-4D97-AF65-F5344CB8AC3E}">
        <p14:creationId xmlns:p14="http://schemas.microsoft.com/office/powerpoint/2010/main" val="2488430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None/>
            </a:pPr>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24</a:t>
            </a:fld>
            <a:endParaRPr lang="it-IT"/>
          </a:p>
        </p:txBody>
      </p:sp>
    </p:spTree>
    <p:extLst>
      <p:ext uri="{BB962C8B-B14F-4D97-AF65-F5344CB8AC3E}">
        <p14:creationId xmlns:p14="http://schemas.microsoft.com/office/powerpoint/2010/main" val="3226173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15245-89FA-0139-E907-914E4346555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CA480D1-A198-A87A-CB07-1C361533B5C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284C5FA-487D-1C25-4385-E67D33A7C2F2}"/>
              </a:ext>
            </a:extLst>
          </p:cNvPr>
          <p:cNvSpPr>
            <a:spLocks noGrp="1"/>
          </p:cNvSpPr>
          <p:nvPr>
            <p:ph type="body" idx="1"/>
          </p:nvPr>
        </p:nvSpPr>
        <p:spPr/>
        <p:txBody>
          <a:bodyPr/>
          <a:lstStyle/>
          <a:p>
            <a:pPr>
              <a:buNone/>
            </a:pPr>
            <a:r>
              <a:rPr lang="it-IT" sz="2000" dirty="0">
                <a:latin typeface="Calibri" panose="020F0502020204030204" pitchFamily="34" charset="0"/>
                <a:ea typeface="Calibri" panose="020F0502020204030204" pitchFamily="34" charset="0"/>
                <a:cs typeface="Calibri" panose="020F0502020204030204" pitchFamily="34" charset="0"/>
              </a:rPr>
              <a:t>L’articolo fornisce una revisione sistematica sull’applicazione dell’</a:t>
            </a:r>
            <a:r>
              <a:rPr lang="it-IT" sz="2000" b="1" dirty="0">
                <a:latin typeface="Calibri" panose="020F0502020204030204" pitchFamily="34" charset="0"/>
                <a:ea typeface="Calibri" panose="020F0502020204030204" pitchFamily="34" charset="0"/>
                <a:cs typeface="Calibri" panose="020F0502020204030204" pitchFamily="34" charset="0"/>
              </a:rPr>
              <a:t>intelligenza artificiale (IA)</a:t>
            </a:r>
            <a:r>
              <a:rPr lang="it-IT" sz="2000" dirty="0">
                <a:latin typeface="Calibri" panose="020F0502020204030204" pitchFamily="34" charset="0"/>
                <a:ea typeface="Calibri" panose="020F0502020204030204" pitchFamily="34" charset="0"/>
                <a:cs typeface="Calibri" panose="020F0502020204030204" pitchFamily="34" charset="0"/>
              </a:rPr>
              <a:t> nella </a:t>
            </a:r>
            <a:r>
              <a:rPr lang="it-IT" sz="2000" b="1" dirty="0">
                <a:latin typeface="Calibri" panose="020F0502020204030204" pitchFamily="34" charset="0"/>
                <a:ea typeface="Calibri" panose="020F0502020204030204" pitchFamily="34" charset="0"/>
                <a:cs typeface="Calibri" panose="020F0502020204030204" pitchFamily="34" charset="0"/>
              </a:rPr>
              <a:t>riabilitazione fisica</a:t>
            </a:r>
            <a:r>
              <a:rPr lang="it-IT" sz="2000" dirty="0">
                <a:latin typeface="Calibri" panose="020F0502020204030204" pitchFamily="34" charset="0"/>
                <a:ea typeface="Calibri" panose="020F0502020204030204" pitchFamily="34" charset="0"/>
                <a:cs typeface="Calibri" panose="020F0502020204030204" pitchFamily="34" charset="0"/>
              </a:rPr>
              <a:t>. La revisione ha incluso 28 progetti clinicamente testati, identificati su un totale di oltre 9000 articoli, e si concentra sull’</a:t>
            </a:r>
            <a:r>
              <a:rPr lang="it-IT" sz="2000" b="1" dirty="0">
                <a:latin typeface="Calibri" panose="020F0502020204030204" pitchFamily="34" charset="0"/>
                <a:ea typeface="Calibri" panose="020F0502020204030204" pitchFamily="34" charset="0"/>
                <a:cs typeface="Calibri" panose="020F0502020204030204" pitchFamily="34" charset="0"/>
              </a:rPr>
              <a:t>implementazione clinica, sugli effetti clinici e sui fattori che facilitano o ostacolano l’adozione di tecnologie IA</a:t>
            </a:r>
            <a:r>
              <a:rPr lang="it-IT" sz="2000" dirty="0">
                <a:latin typeface="Calibri" panose="020F0502020204030204" pitchFamily="34" charset="0"/>
                <a:ea typeface="Calibri" panose="020F0502020204030204" pitchFamily="34" charset="0"/>
                <a:cs typeface="Calibri" panose="020F0502020204030204" pitchFamily="34" charset="0"/>
              </a:rPr>
              <a:t>.</a:t>
            </a:r>
          </a:p>
          <a:p>
            <a:pPr>
              <a:buNone/>
            </a:pPr>
            <a:r>
              <a:rPr lang="it-IT" sz="2000" b="1" dirty="0">
                <a:latin typeface="Calibri" panose="020F0502020204030204" pitchFamily="34" charset="0"/>
                <a:ea typeface="Calibri" panose="020F0502020204030204" pitchFamily="34" charset="0"/>
                <a:cs typeface="Calibri" panose="020F0502020204030204" pitchFamily="34" charset="0"/>
              </a:rPr>
              <a:t>✅ Contesto</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La disabilità fisica è in aumento a causa dell’invecchiamento della popolazione.</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La riabilitazione tradizionale, sebbene efficace, è limitata da barriere logistiche (accessibilità, costi, disponibilità di terapisti).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L’IA è vista come un potenziale strumento per superare queste barriere, migliorando l’efficienza e la personalizzazione delle cure.</a:t>
            </a:r>
          </a:p>
          <a:p>
            <a:pPr>
              <a:buNone/>
            </a:pPr>
            <a:r>
              <a:rPr lang="it-IT" sz="2000" b="1" dirty="0">
                <a:latin typeface="Calibri" panose="020F0502020204030204" pitchFamily="34" charset="0"/>
                <a:ea typeface="Calibri" panose="020F0502020204030204" pitchFamily="34" charset="0"/>
                <a:cs typeface="Calibri" panose="020F0502020204030204" pitchFamily="34" charset="0"/>
              </a:rPr>
              <a:t>✅ Risultati principali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Le tecnologie IA identificate comprendono:</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basati su app</a:t>
            </a:r>
            <a:r>
              <a:rPr lang="it-IT" sz="2000" dirty="0">
                <a:latin typeface="Calibri" panose="020F0502020204030204" pitchFamily="34" charset="0"/>
                <a:ea typeface="Calibri" panose="020F0502020204030204" pitchFamily="34" charset="0"/>
                <a:cs typeface="Calibri" panose="020F0502020204030204" pitchFamily="34" charset="0"/>
              </a:rPr>
              <a:t>, con raccomandazioni personalizzate per esercizi e monitoraggio.</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Robotica riabilitativa</a:t>
            </a:r>
            <a:r>
              <a:rPr lang="it-IT" sz="2000" dirty="0">
                <a:latin typeface="Calibri" panose="020F0502020204030204" pitchFamily="34" charset="0"/>
                <a:ea typeface="Calibri" panose="020F0502020204030204" pitchFamily="34" charset="0"/>
                <a:cs typeface="Calibri" panose="020F0502020204030204" pitchFamily="34" charset="0"/>
              </a:rPr>
              <a:t>, inclusi esoscheletri e protesi robotiche guidati da segnali EMG/EEG.</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di gaming e realtà virtuale</a:t>
            </a:r>
            <a:r>
              <a:rPr lang="it-IT" sz="2000" dirty="0">
                <a:latin typeface="Calibri" panose="020F0502020204030204" pitchFamily="34" charset="0"/>
                <a:ea typeface="Calibri" panose="020F0502020204030204" pitchFamily="34" charset="0"/>
                <a:cs typeface="Calibri" panose="020F0502020204030204" pitchFamily="34" charset="0"/>
              </a:rPr>
              <a:t>, per incrementare l’aderenza e la motivazione.</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indossabili</a:t>
            </a:r>
            <a:r>
              <a:rPr lang="it-IT" sz="2000" dirty="0">
                <a:latin typeface="Calibri" panose="020F0502020204030204" pitchFamily="34" charset="0"/>
                <a:ea typeface="Calibri" panose="020F0502020204030204" pitchFamily="34" charset="0"/>
                <a:cs typeface="Calibri" panose="020F0502020204030204" pitchFamily="34" charset="0"/>
              </a:rPr>
              <a:t> (IMU, smartwatch) per il monitoraggio continuo e a distanza.</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Cinque studi randomizzati controllati (RCT) hanno valutato esiti come funzione fisica, dolore, qualità di vita; i risultati sono </a:t>
            </a:r>
            <a:r>
              <a:rPr lang="it-IT" sz="2000" b="1" dirty="0">
                <a:latin typeface="Calibri" panose="020F0502020204030204" pitchFamily="34" charset="0"/>
                <a:ea typeface="Calibri" panose="020F0502020204030204" pitchFamily="34" charset="0"/>
                <a:cs typeface="Calibri" panose="020F0502020204030204" pitchFamily="34" charset="0"/>
              </a:rPr>
              <a:t>inconsistenti</a:t>
            </a:r>
            <a:r>
              <a:rPr lang="it-IT" sz="2000" dirty="0">
                <a:latin typeface="Calibri" panose="020F0502020204030204" pitchFamily="34" charset="0"/>
                <a:ea typeface="Calibri" panose="020F0502020204030204" pitchFamily="34" charset="0"/>
                <a:cs typeface="Calibri" panose="020F0502020204030204" pitchFamily="34" charset="0"/>
              </a:rPr>
              <a:t> e di qualità variabile.</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Le principali </a:t>
            </a:r>
            <a:r>
              <a:rPr lang="it-IT" sz="2000" b="1" dirty="0">
                <a:latin typeface="Calibri" panose="020F0502020204030204" pitchFamily="34" charset="0"/>
                <a:ea typeface="Calibri" panose="020F0502020204030204" pitchFamily="34" charset="0"/>
                <a:cs typeface="Calibri" panose="020F0502020204030204" pitchFamily="34" charset="0"/>
              </a:rPr>
              <a:t>barriere</a:t>
            </a:r>
            <a:r>
              <a:rPr lang="it-IT" sz="2000" dirty="0">
                <a:latin typeface="Calibri" panose="020F0502020204030204" pitchFamily="34" charset="0"/>
                <a:ea typeface="Calibri" panose="020F0502020204030204" pitchFamily="34" charset="0"/>
                <a:cs typeface="Calibri" panose="020F0502020204030204" pitchFamily="34" charset="0"/>
              </a:rPr>
              <a:t> identificate: scarsa alfabetizzazione tecnologica, fatica dell’utente, problemi di affidabilità tecnica.</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I </a:t>
            </a:r>
            <a:r>
              <a:rPr lang="it-IT" sz="2000" b="1" dirty="0">
                <a:latin typeface="Calibri" panose="020F0502020204030204" pitchFamily="34" charset="0"/>
                <a:ea typeface="Calibri" panose="020F0502020204030204" pitchFamily="34" charset="0"/>
                <a:cs typeface="Calibri" panose="020F0502020204030204" pitchFamily="34" charset="0"/>
              </a:rPr>
              <a:t>fattori facilitanti</a:t>
            </a:r>
            <a:r>
              <a:rPr lang="it-IT" sz="2000" dirty="0">
                <a:latin typeface="Calibri" panose="020F0502020204030204" pitchFamily="34" charset="0"/>
                <a:ea typeface="Calibri" panose="020F0502020204030204" pitchFamily="34" charset="0"/>
                <a:cs typeface="Calibri" panose="020F0502020204030204" pitchFamily="34" charset="0"/>
              </a:rPr>
              <a:t>: maggiore accessibilità, monitoraggio remoto, riduzione del fabbisogno di personale, costi potenzialmente inferiori.</a:t>
            </a:r>
          </a:p>
          <a:p>
            <a:endParaRPr lang="it-IT" dirty="0"/>
          </a:p>
        </p:txBody>
      </p:sp>
      <p:sp>
        <p:nvSpPr>
          <p:cNvPr id="4" name="Segnaposto numero diapositiva 3">
            <a:extLst>
              <a:ext uri="{FF2B5EF4-FFF2-40B4-BE49-F238E27FC236}">
                <a16:creationId xmlns:a16="http://schemas.microsoft.com/office/drawing/2014/main" id="{02F905D0-E95A-42BC-E39F-56187274E5AC}"/>
              </a:ext>
            </a:extLst>
          </p:cNvPr>
          <p:cNvSpPr>
            <a:spLocks noGrp="1"/>
          </p:cNvSpPr>
          <p:nvPr>
            <p:ph type="sldNum" sz="quarter" idx="5"/>
          </p:nvPr>
        </p:nvSpPr>
        <p:spPr/>
        <p:txBody>
          <a:bodyPr/>
          <a:lstStyle/>
          <a:p>
            <a:fld id="{F225751F-023A-4ED2-B36D-B0D8FC0B3267}" type="slidenum">
              <a:rPr lang="it-IT" smtClean="0"/>
              <a:t>25</a:t>
            </a:fld>
            <a:endParaRPr lang="it-IT"/>
          </a:p>
        </p:txBody>
      </p:sp>
    </p:spTree>
    <p:extLst>
      <p:ext uri="{BB962C8B-B14F-4D97-AF65-F5344CB8AC3E}">
        <p14:creationId xmlns:p14="http://schemas.microsoft.com/office/powerpoint/2010/main" val="1086688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27</a:t>
            </a:fld>
            <a:endParaRPr lang="it-IT"/>
          </a:p>
        </p:txBody>
      </p:sp>
    </p:spTree>
    <p:extLst>
      <p:ext uri="{BB962C8B-B14F-4D97-AF65-F5344CB8AC3E}">
        <p14:creationId xmlns:p14="http://schemas.microsoft.com/office/powerpoint/2010/main" val="405008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L’IA consente di implementare sistemi di riabilitazione a distanza, una necessità emersa con forza durante la pandemia e destinata a consolidarsi nella pratica clinica. Grazie a sensori indossabili (IMU, plantari, oculari) e alla capacità predittiva degli algoritmi, è possibile monitorare in tempo reale la performance motoria e cognitiva dei pazienti. Inoltre, l’IA elabora i dati raccolti per fornire feedback personalizzati e suggerire adattamenti agli esercizi. Queste soluzioni sono particolarmente utili per pazienti con limitata mobilità, in aree rurali, o impossibilitati a frequentare regolarmente strutture specialistiche.</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5</a:t>
            </a:fld>
            <a:endParaRPr lang="it-IT"/>
          </a:p>
        </p:txBody>
      </p:sp>
    </p:spTree>
    <p:extLst>
      <p:ext uri="{BB962C8B-B14F-4D97-AF65-F5344CB8AC3E}">
        <p14:creationId xmlns:p14="http://schemas.microsoft.com/office/powerpoint/2010/main" val="25525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L’impiego della </a:t>
            </a:r>
            <a:r>
              <a:rPr lang="it-IT" b="1" dirty="0"/>
              <a:t>realtà virtuale (VR)</a:t>
            </a:r>
            <a:r>
              <a:rPr lang="it-IT" dirty="0"/>
              <a:t> e della </a:t>
            </a:r>
            <a:r>
              <a:rPr lang="it-IT" b="1" dirty="0"/>
              <a:t>gamification</a:t>
            </a:r>
            <a:r>
              <a:rPr lang="it-IT" dirty="0"/>
              <a:t> in riabilitazione è supportato da IA per creare ambienti immersivi e interattivi. </a:t>
            </a:r>
          </a:p>
          <a:p>
            <a:endParaRPr lang="it-IT" dirty="0"/>
          </a:p>
          <a:p>
            <a:r>
              <a:rPr lang="it-IT" dirty="0"/>
              <a:t>La personalizzazione dei compiti riabilitativi, adattati al livello funzionale del paziente, aumenta la motivazione e riduce l’abbandono. </a:t>
            </a:r>
          </a:p>
          <a:p>
            <a:endParaRPr lang="it-IT" dirty="0"/>
          </a:p>
          <a:p>
            <a:r>
              <a:rPr lang="it-IT" dirty="0"/>
              <a:t>Gli algoritmi monitorano i progressi, regolano la difficoltà in tempo reale e forniscono rinforzi positivi. Applicazioni recenti includono sistemi per pazienti amputati (ad esempio nella gestione del dolore fantasma), per il recupero post-ictus, o per migliorare equilibrio e coordinazione nei soggetti con disturbi neurologici.</a:t>
            </a:r>
          </a:p>
        </p:txBody>
      </p:sp>
      <p:sp>
        <p:nvSpPr>
          <p:cNvPr id="4" name="Segnaposto numero diapositiva 3"/>
          <p:cNvSpPr>
            <a:spLocks noGrp="1"/>
          </p:cNvSpPr>
          <p:nvPr>
            <p:ph type="sldNum" sz="quarter" idx="5"/>
          </p:nvPr>
        </p:nvSpPr>
        <p:spPr/>
        <p:txBody>
          <a:bodyPr/>
          <a:lstStyle/>
          <a:p>
            <a:fld id="{F225751F-023A-4ED2-B36D-B0D8FC0B3267}" type="slidenum">
              <a:rPr lang="it-IT" smtClean="0"/>
              <a:t>6</a:t>
            </a:fld>
            <a:endParaRPr lang="it-IT"/>
          </a:p>
        </p:txBody>
      </p:sp>
    </p:spTree>
    <p:extLst>
      <p:ext uri="{BB962C8B-B14F-4D97-AF65-F5344CB8AC3E}">
        <p14:creationId xmlns:p14="http://schemas.microsoft.com/office/powerpoint/2010/main" val="1693025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L’integrazione dell’IA nella robotica assistiva consente di sviluppare </a:t>
            </a:r>
            <a:r>
              <a:rPr lang="it-IT" b="1" dirty="0"/>
              <a:t>esoscheletri e bracci robotici intelligenti</a:t>
            </a:r>
            <a:r>
              <a:rPr lang="it-IT" dirty="0"/>
              <a:t> in grado di adattare il supporto al livello di recupero del paziente. Gli algoritmi analizzano i segnali neurofisiologici (EMG, EEG) e biomeccanici per modulare l’assistenza fornita e ottimizzare l’allenamento. L’uso combinato di robotica e IA permette un dosaggio preciso dell’esercizio e un monitoraggio continuo, riducendo il rischio di errori umani e potenziando la plasticità neurale, fondamentale nei pazienti post-ictus o con lesioni spinali.</a:t>
            </a:r>
          </a:p>
        </p:txBody>
      </p:sp>
      <p:sp>
        <p:nvSpPr>
          <p:cNvPr id="4" name="Segnaposto numero diapositiva 3"/>
          <p:cNvSpPr>
            <a:spLocks noGrp="1"/>
          </p:cNvSpPr>
          <p:nvPr>
            <p:ph type="sldNum" sz="quarter" idx="5"/>
          </p:nvPr>
        </p:nvSpPr>
        <p:spPr/>
        <p:txBody>
          <a:bodyPr/>
          <a:lstStyle/>
          <a:p>
            <a:fld id="{F225751F-023A-4ED2-B36D-B0D8FC0B3267}" type="slidenum">
              <a:rPr lang="it-IT" smtClean="0"/>
              <a:t>7</a:t>
            </a:fld>
            <a:endParaRPr lang="it-IT"/>
          </a:p>
        </p:txBody>
      </p:sp>
    </p:spTree>
    <p:extLst>
      <p:ext uri="{BB962C8B-B14F-4D97-AF65-F5344CB8AC3E}">
        <p14:creationId xmlns:p14="http://schemas.microsoft.com/office/powerpoint/2010/main" val="29117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L’automazione di alcune pratiche fisioterapiche attraverso l’IA (come nel caso della clinica NHS nel Regno Unito) rappresenta un cambio di paradigma. Queste piattaforme consentono una </a:t>
            </a:r>
            <a:r>
              <a:rPr lang="it-IT" b="1" dirty="0"/>
              <a:t>valutazione iniziale automatizzata</a:t>
            </a:r>
            <a:r>
              <a:rPr lang="it-IT" dirty="0"/>
              <a:t>, la </a:t>
            </a:r>
            <a:r>
              <a:rPr lang="it-IT" b="1" dirty="0"/>
              <a:t>pianificazione di programmi di esercizi</a:t>
            </a:r>
            <a:r>
              <a:rPr lang="it-IT" dirty="0"/>
              <a:t>, e la </a:t>
            </a:r>
            <a:r>
              <a:rPr lang="it-IT" b="1" dirty="0"/>
              <a:t>fornitura di consultazioni virtuali</a:t>
            </a:r>
            <a:r>
              <a:rPr lang="it-IT" dirty="0"/>
              <a:t>, riducendo i tempi di attesa e aumentando l’accesso alle cure. Gli algoritmi sono progettati per adattarsi ai dati clinici e di performance raccolti, personalizzando le terapie e inviando </a:t>
            </a:r>
            <a:r>
              <a:rPr lang="it-IT" dirty="0" err="1"/>
              <a:t>alert</a:t>
            </a:r>
            <a:r>
              <a:rPr lang="it-IT" dirty="0"/>
              <a:t> in caso di anomalie. L’approccio ha il potenziale di aumentare l’efficienza del sistema sanitario e liberare risorse umane per casi più complessi.</a:t>
            </a:r>
          </a:p>
        </p:txBody>
      </p:sp>
      <p:sp>
        <p:nvSpPr>
          <p:cNvPr id="4" name="Segnaposto numero diapositiva 3"/>
          <p:cNvSpPr>
            <a:spLocks noGrp="1"/>
          </p:cNvSpPr>
          <p:nvPr>
            <p:ph type="sldNum" sz="quarter" idx="5"/>
          </p:nvPr>
        </p:nvSpPr>
        <p:spPr/>
        <p:txBody>
          <a:bodyPr/>
          <a:lstStyle/>
          <a:p>
            <a:fld id="{F225751F-023A-4ED2-B36D-B0D8FC0B3267}" type="slidenum">
              <a:rPr lang="it-IT" smtClean="0"/>
              <a:t>8</a:t>
            </a:fld>
            <a:endParaRPr lang="it-IT"/>
          </a:p>
        </p:txBody>
      </p:sp>
    </p:spTree>
    <p:extLst>
      <p:ext uri="{BB962C8B-B14F-4D97-AF65-F5344CB8AC3E}">
        <p14:creationId xmlns:p14="http://schemas.microsoft.com/office/powerpoint/2010/main" val="2246443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None/>
            </a:pPr>
            <a:r>
              <a:rPr lang="it-IT" dirty="0"/>
              <a:t>L’IA trova applicazione nell’analisi avanzata di </a:t>
            </a:r>
            <a:r>
              <a:rPr lang="it-IT" b="1" dirty="0"/>
              <a:t>big data clinici</a:t>
            </a:r>
            <a:r>
              <a:rPr lang="it-IT" dirty="0"/>
              <a:t>, estraendo pattern nascosti e correlazioni tra variabili cliniche, demografiche, genetiche e ambientali. Algoritmi di </a:t>
            </a:r>
            <a:r>
              <a:rPr lang="it-IT" b="1" dirty="0"/>
              <a:t>elaborazione del linguaggio naturale (NLP)</a:t>
            </a:r>
            <a:r>
              <a:rPr lang="it-IT" dirty="0"/>
              <a:t> sono in grado di analizzare note cliniche non strutturate, fornendo insight utili per la pianificazione terapeutica. </a:t>
            </a:r>
          </a:p>
          <a:p>
            <a:pPr>
              <a:buNone/>
            </a:pPr>
            <a:endParaRPr lang="it-IT" dirty="0"/>
          </a:p>
          <a:p>
            <a:pPr>
              <a:buNone/>
            </a:pPr>
            <a:r>
              <a:rPr lang="it-IT" dirty="0"/>
              <a:t>Inoltre, le capacità predittive dell’IA possono essere sfruttate per identificare pazienti a </a:t>
            </a:r>
            <a:r>
              <a:rPr lang="it-IT" b="1" dirty="0"/>
              <a:t>rischio di scarsi esiti riabilitativi o di complicanze.</a:t>
            </a:r>
            <a:r>
              <a:rPr lang="it-IT" dirty="0"/>
              <a:t> Questo supporto decisionale aumenta la precisione e la personalizzazione delle cure, riducendo errori e migliorando l’efficienza complessiva.</a:t>
            </a:r>
            <a:br>
              <a:rPr lang="it-IT" dirty="0"/>
            </a:br>
            <a:r>
              <a:rPr lang="it-IT" dirty="0"/>
              <a:t> </a:t>
            </a:r>
            <a:br>
              <a:rPr lang="it-IT" dirty="0"/>
            </a:br>
            <a:r>
              <a:rPr lang="it-IT" dirty="0"/>
              <a:t>I </a:t>
            </a:r>
            <a:r>
              <a:rPr lang="it-IT" b="1" dirty="0"/>
              <a:t>big data clinici</a:t>
            </a:r>
            <a:r>
              <a:rPr lang="it-IT" dirty="0"/>
              <a:t> si riferiscono a </a:t>
            </a:r>
            <a:r>
              <a:rPr lang="it-IT" b="1" dirty="0"/>
              <a:t>enormi quantità di dati eterogenei e complessi</a:t>
            </a:r>
            <a:r>
              <a:rPr lang="it-IT" dirty="0"/>
              <a:t> generati all’interno dell’ambito sanitario. In riabilitazione, i big data possono comprendere:</a:t>
            </a:r>
          </a:p>
          <a:p>
            <a:pPr>
              <a:buFont typeface="Arial" panose="020B0604020202020204" pitchFamily="34" charset="0"/>
              <a:buChar char="•"/>
            </a:pPr>
            <a:r>
              <a:rPr lang="it-IT" b="1" dirty="0"/>
              <a:t>Dati clinici</a:t>
            </a:r>
            <a:r>
              <a:rPr lang="it-IT" dirty="0"/>
              <a:t>: cartelle cliniche elettroniche, anamnesi, piani terapeutici.</a:t>
            </a:r>
          </a:p>
          <a:p>
            <a:pPr>
              <a:buFont typeface="Arial" panose="020B0604020202020204" pitchFamily="34" charset="0"/>
              <a:buChar char="•"/>
            </a:pPr>
            <a:r>
              <a:rPr lang="it-IT" b="1" dirty="0"/>
              <a:t>Dati demografici</a:t>
            </a:r>
            <a:r>
              <a:rPr lang="it-IT" dirty="0"/>
              <a:t>: età, sesso, etnia, abitudini di vita.</a:t>
            </a:r>
          </a:p>
          <a:p>
            <a:pPr>
              <a:buFont typeface="Arial" panose="020B0604020202020204" pitchFamily="34" charset="0"/>
              <a:buChar char="•"/>
            </a:pPr>
            <a:r>
              <a:rPr lang="it-IT" b="1" dirty="0"/>
              <a:t>Dati genetici</a:t>
            </a:r>
            <a:r>
              <a:rPr lang="it-IT" dirty="0"/>
              <a:t>: sequenziamenti del DNA, varianti genetiche rilevanti.</a:t>
            </a:r>
          </a:p>
          <a:p>
            <a:pPr>
              <a:buFont typeface="Arial" panose="020B0604020202020204" pitchFamily="34" charset="0"/>
              <a:buChar char="•"/>
            </a:pPr>
            <a:r>
              <a:rPr lang="it-IT" b="1" dirty="0"/>
              <a:t>Dati ambientali</a:t>
            </a:r>
            <a:r>
              <a:rPr lang="it-IT" dirty="0"/>
              <a:t>: fattori di esposizione ambientale, contesto socio-economico.</a:t>
            </a:r>
          </a:p>
          <a:p>
            <a:pPr>
              <a:buFont typeface="Arial" panose="020B0604020202020204" pitchFamily="34" charset="0"/>
              <a:buChar char="•"/>
            </a:pPr>
            <a:r>
              <a:rPr lang="it-IT" b="1" dirty="0"/>
              <a:t>Dati da sensori</a:t>
            </a:r>
            <a:r>
              <a:rPr lang="it-IT" dirty="0"/>
              <a:t>: informazioni raccolte da wearable (IMU, sensori plantari), dispositivi di telemonitoraggio, app mobili.</a:t>
            </a:r>
          </a:p>
          <a:p>
            <a:pPr>
              <a:buNone/>
            </a:pPr>
            <a:r>
              <a:rPr lang="it-IT" dirty="0"/>
              <a:t>Grazie alla loro dimensione e varietà, questi dati richiedono </a:t>
            </a:r>
            <a:r>
              <a:rPr lang="it-IT" b="1" dirty="0"/>
              <a:t>strumenti avanzati di IA</a:t>
            </a:r>
            <a:r>
              <a:rPr lang="it-IT" dirty="0"/>
              <a:t> per essere analizzati, identificando pattern o correlazioni che possono sfuggire all’osservazione clinica tradizionale. Ad esempio, l’IA può identificare </a:t>
            </a:r>
            <a:r>
              <a:rPr lang="it-IT" b="1" dirty="0"/>
              <a:t>predittori precoci di scarsi esiti riabilitativi</a:t>
            </a:r>
            <a:r>
              <a:rPr lang="it-IT" dirty="0"/>
              <a:t>, o correlazioni tra variabili cliniche e genetiche non evidenti.</a:t>
            </a:r>
          </a:p>
          <a:p>
            <a:pPr>
              <a:buNone/>
            </a:pPr>
            <a:endParaRPr lang="it-IT" dirty="0"/>
          </a:p>
          <a:p>
            <a:pPr>
              <a:buNone/>
            </a:pPr>
            <a:r>
              <a:rPr lang="it-IT" dirty="0"/>
              <a:t>L’</a:t>
            </a:r>
            <a:r>
              <a:rPr lang="it-IT" b="1" dirty="0"/>
              <a:t>NLP</a:t>
            </a:r>
            <a:r>
              <a:rPr lang="it-IT" dirty="0"/>
              <a:t> (</a:t>
            </a:r>
            <a:r>
              <a:rPr lang="it-IT" i="1" dirty="0"/>
              <a:t>Natural Language Processing</a:t>
            </a:r>
            <a:r>
              <a:rPr lang="it-IT" dirty="0"/>
              <a:t>) è un’area dell’intelligenza artificiale che si occupa di </a:t>
            </a:r>
            <a:r>
              <a:rPr lang="it-IT" b="1" dirty="0"/>
              <a:t>analizzare e comprendere il linguaggio umano scritto o parlato</a:t>
            </a:r>
            <a:r>
              <a:rPr lang="it-IT" dirty="0"/>
              <a:t>.</a:t>
            </a:r>
            <a:br>
              <a:rPr lang="it-IT" dirty="0"/>
            </a:br>
            <a:r>
              <a:rPr lang="it-IT" dirty="0"/>
              <a:t>Nel contesto sanitario, e in particolare nella riabilitazione, l’NLP viene applicato per:</a:t>
            </a:r>
          </a:p>
          <a:p>
            <a:pPr>
              <a:buFont typeface="Arial" panose="020B0604020202020204" pitchFamily="34" charset="0"/>
              <a:buChar char="•"/>
            </a:pPr>
            <a:r>
              <a:rPr lang="it-IT" dirty="0"/>
              <a:t>Analizzare </a:t>
            </a:r>
            <a:r>
              <a:rPr lang="it-IT" b="1" dirty="0"/>
              <a:t>note cliniche non strutturate</a:t>
            </a:r>
            <a:r>
              <a:rPr lang="it-IT" dirty="0"/>
              <a:t>, come quelle scritte dai medici (ad esempio osservazioni, referti, annotazioni di follow-up).</a:t>
            </a:r>
          </a:p>
          <a:p>
            <a:pPr>
              <a:buFont typeface="Arial" panose="020B0604020202020204" pitchFamily="34" charset="0"/>
              <a:buChar char="•"/>
            </a:pPr>
            <a:r>
              <a:rPr lang="it-IT" dirty="0"/>
              <a:t>Estrarre informazioni chiave (diagnosi, comorbidità, sintomi, progressi terapeutici) in modo automatico.</a:t>
            </a:r>
          </a:p>
          <a:p>
            <a:pPr>
              <a:buFont typeface="Arial" panose="020B0604020202020204" pitchFamily="34" charset="0"/>
              <a:buChar char="•"/>
            </a:pPr>
            <a:r>
              <a:rPr lang="it-IT" dirty="0"/>
              <a:t>Generare </a:t>
            </a:r>
            <a:r>
              <a:rPr lang="it-IT" b="1" dirty="0"/>
              <a:t>report riassuntivi</a:t>
            </a:r>
            <a:r>
              <a:rPr lang="it-IT" dirty="0"/>
              <a:t> e suggerimenti per il piano terapeutico.</a:t>
            </a:r>
          </a:p>
          <a:p>
            <a:pPr>
              <a:buFont typeface="Arial" panose="020B0604020202020204" pitchFamily="34" charset="0"/>
              <a:buChar char="•"/>
            </a:pPr>
            <a:r>
              <a:rPr lang="it-IT" dirty="0"/>
              <a:t>Supportare la </a:t>
            </a:r>
            <a:r>
              <a:rPr lang="it-IT" b="1" dirty="0"/>
              <a:t>strutturazione dei dati</a:t>
            </a:r>
            <a:r>
              <a:rPr lang="it-IT" dirty="0"/>
              <a:t>, rendendo le informazioni più facilmente integrabili nei sistemi di supporto decisionale.</a:t>
            </a:r>
          </a:p>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9</a:t>
            </a:fld>
            <a:endParaRPr lang="it-IT"/>
          </a:p>
        </p:txBody>
      </p:sp>
    </p:spTree>
    <p:extLst>
      <p:ext uri="{BB962C8B-B14F-4D97-AF65-F5344CB8AC3E}">
        <p14:creationId xmlns:p14="http://schemas.microsoft.com/office/powerpoint/2010/main" val="1421598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25751F-023A-4ED2-B36D-B0D8FC0B3267}" type="slidenum">
              <a:rPr lang="it-IT" smtClean="0"/>
              <a:t>10</a:t>
            </a:fld>
            <a:endParaRPr lang="it-IT"/>
          </a:p>
        </p:txBody>
      </p:sp>
    </p:spTree>
    <p:extLst>
      <p:ext uri="{BB962C8B-B14F-4D97-AF65-F5344CB8AC3E}">
        <p14:creationId xmlns:p14="http://schemas.microsoft.com/office/powerpoint/2010/main" val="21266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Font typeface="+mj-lt"/>
              <a:buNone/>
            </a:pPr>
            <a:r>
              <a:rPr lang="it-IT" sz="1800" b="1" dirty="0">
                <a:latin typeface="Calibri" panose="020F0502020204030204" pitchFamily="34" charset="0"/>
                <a:ea typeface="Calibri" panose="020F0502020204030204" pitchFamily="34" charset="0"/>
                <a:cs typeface="Calibri" panose="020F0502020204030204" pitchFamily="34" charset="0"/>
              </a:rPr>
              <a:t>Reti neurali </a:t>
            </a:r>
            <a:r>
              <a:rPr lang="it-IT" sz="1800" b="1" dirty="0" err="1">
                <a:latin typeface="Calibri" panose="020F0502020204030204" pitchFamily="34" charset="0"/>
                <a:ea typeface="Calibri" panose="020F0502020204030204" pitchFamily="34" charset="0"/>
                <a:cs typeface="Calibri" panose="020F0502020204030204" pitchFamily="34" charset="0"/>
              </a:rPr>
              <a:t>convoluzionali</a:t>
            </a:r>
            <a:r>
              <a:rPr lang="it-IT" sz="1800" b="1" dirty="0">
                <a:latin typeface="Calibri" panose="020F0502020204030204" pitchFamily="34" charset="0"/>
                <a:ea typeface="Calibri" panose="020F0502020204030204" pitchFamily="34" charset="0"/>
                <a:cs typeface="Calibri" panose="020F0502020204030204" pitchFamily="34" charset="0"/>
              </a:rPr>
              <a:t> s</a:t>
            </a:r>
            <a:r>
              <a:rPr lang="it-IT" sz="2800" dirty="0"/>
              <a:t>ono una classe di reti neurali artificiali progettate per </a:t>
            </a:r>
            <a:r>
              <a:rPr lang="it-IT" sz="2800" b="1" dirty="0"/>
              <a:t>analizzare dati  </a:t>
            </a:r>
            <a:r>
              <a:rPr lang="it-IT" sz="2800" dirty="0"/>
              <a:t>come </a:t>
            </a:r>
            <a:r>
              <a:rPr lang="it-IT" sz="2800" b="1" dirty="0"/>
              <a:t>immagini, segnali video o dati spaziali</a:t>
            </a:r>
            <a:r>
              <a:rPr lang="it-IT" sz="2800" dirty="0"/>
              <a:t>. Sono particolarmente efficaci nel riconoscimento di pattern e caratteristiche in immagini e serie temporali.</a:t>
            </a:r>
            <a:endParaRPr lang="it-IT" sz="18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mj-lt"/>
              <a:buAutoNum type="arabicPeriod"/>
            </a:pPr>
            <a:r>
              <a:rPr lang="it-IT" sz="1800" dirty="0">
                <a:latin typeface="Calibri" panose="020F0502020204030204" pitchFamily="34" charset="0"/>
                <a:ea typeface="Calibri" panose="020F0502020204030204" pitchFamily="34" charset="0"/>
                <a:cs typeface="Calibri" panose="020F0502020204030204" pitchFamily="34" charset="0"/>
              </a:rPr>
              <a:t>Utilizzate per prevedere eventi come le cadute</a:t>
            </a:r>
          </a:p>
          <a:p>
            <a:pPr marL="742950" lvl="1" indent="-285750">
              <a:buFont typeface="+mj-lt"/>
              <a:buAutoNum type="arabicPeriod"/>
            </a:pPr>
            <a:endParaRPr lang="it-IT" sz="18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mj-lt"/>
              <a:buAutoNum type="arabicPeriod"/>
            </a:pPr>
            <a:endParaRPr lang="it-IT" sz="1800" dirty="0">
              <a:latin typeface="Calibri" panose="020F0502020204030204" pitchFamily="34" charset="0"/>
              <a:ea typeface="Calibri" panose="020F0502020204030204" pitchFamily="34" charset="0"/>
              <a:cs typeface="Calibri" panose="020F0502020204030204" pitchFamily="34" charset="0"/>
            </a:endParaRPr>
          </a:p>
        </p:txBody>
      </p:sp>
      <p:sp>
        <p:nvSpPr>
          <p:cNvPr id="4" name="Segnaposto numero diapositiva 3"/>
          <p:cNvSpPr>
            <a:spLocks noGrp="1"/>
          </p:cNvSpPr>
          <p:nvPr>
            <p:ph type="sldNum" sz="quarter" idx="5"/>
          </p:nvPr>
        </p:nvSpPr>
        <p:spPr/>
        <p:txBody>
          <a:bodyPr/>
          <a:lstStyle/>
          <a:p>
            <a:fld id="{F225751F-023A-4ED2-B36D-B0D8FC0B3267}" type="slidenum">
              <a:rPr lang="it-IT" smtClean="0"/>
              <a:t>11</a:t>
            </a:fld>
            <a:endParaRPr lang="it-IT"/>
          </a:p>
        </p:txBody>
      </p:sp>
    </p:spTree>
    <p:extLst>
      <p:ext uri="{BB962C8B-B14F-4D97-AF65-F5344CB8AC3E}">
        <p14:creationId xmlns:p14="http://schemas.microsoft.com/office/powerpoint/2010/main" val="3501378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BFB1C1-B504-4725-A314-1B685CA5292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C8A594D-7A18-FBF6-D974-DF93F43676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3DDCD37A-C4EF-9510-07D4-E64DE926E74E}"/>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77BB71AE-FA10-27A4-E164-039F71F1302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6F8E691-EF32-ECFC-67EB-19F7119C3820}"/>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4065660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21E058-F20B-4862-AB6D-F2497628BE38}"/>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2729E7D-A121-BC67-B745-8379ED5CEA83}"/>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F9BF768-5D6B-1902-0ED1-130489878D45}"/>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EE7651E0-23F4-4ED3-50A9-DD64EBB4C1A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EBF6289-F469-4A23-D36B-B74DDD2BEF2F}"/>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1308231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BA5F276-8FF4-BF81-87C0-2E001719EC4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DF24056-FDB1-8599-7C85-64B105FF8F4B}"/>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F2EDBC0-A6CF-5974-B59E-3EC991B0E5D9}"/>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CBB660FC-A781-DBA7-7DFE-91907D1F8C3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FC98E6-2C78-B480-E34D-F0895B56249A}"/>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1185566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FDDE7A-7A12-3D73-DB83-1AF98B68524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5D87392-76F8-F5C1-D621-3FA948465C7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2BBEC8-D42C-70A2-FB57-E947AAADB1A3}"/>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9BDB9187-EAEC-3819-33B1-726236D30EC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193F316-B05E-1D54-B5BA-0222F3F1DB3B}"/>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79743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117E69-53E9-B006-5EAB-14796B3C787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C02D4E5-20E5-DACB-63F4-CF35F0698F9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4346169-B6E8-A80C-3165-B696A7B5A193}"/>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E6DE8D4E-94E5-5185-A287-1D4BBF2E8A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93BBE8A-557F-761E-8145-0DF58EBF414A}"/>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1413843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450E27-E02A-B61B-9DC4-CCFD48D7C60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5C286C1-EACC-0F25-4E94-DF34A7A2192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4A518052-7103-6FBF-26DC-F54F7A10DED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ABEE85B-E690-2826-3D8E-5DE20912694F}"/>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6" name="Segnaposto piè di pagina 5">
            <a:extLst>
              <a:ext uri="{FF2B5EF4-FFF2-40B4-BE49-F238E27FC236}">
                <a16:creationId xmlns:a16="http://schemas.microsoft.com/office/drawing/2014/main" id="{85DA6B9B-D8DD-BE9F-1EA6-84D9EC383E6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4DC8F37-03E2-0398-1E2B-D9B2AB44E6CB}"/>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1020445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AC191A-3DCC-78E6-D327-BAD48DA408D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2D8534C-EE85-AE24-5BB4-D175F3F4AA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3A254F7-6905-2F44-C8A3-2C211FE5C78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9DA5EA6-3952-0464-B32A-721B85E917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3A90849-3C0F-7E16-CBD6-4116720386F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E1E0F44-5599-53CD-AC3D-7CDFCC40D6D7}"/>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8" name="Segnaposto piè di pagina 7">
            <a:extLst>
              <a:ext uri="{FF2B5EF4-FFF2-40B4-BE49-F238E27FC236}">
                <a16:creationId xmlns:a16="http://schemas.microsoft.com/office/drawing/2014/main" id="{D1AE227D-2AA0-5A36-6A7C-D1FD8499307E}"/>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16FFB35-A8DB-7AC3-9089-6689FEB48CEF}"/>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2716316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CE3E79-0BF5-A5B6-E052-151FC874A64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2A1A3E3-EB06-3AF0-31B1-407CB60B3A73}"/>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4" name="Segnaposto piè di pagina 3">
            <a:extLst>
              <a:ext uri="{FF2B5EF4-FFF2-40B4-BE49-F238E27FC236}">
                <a16:creationId xmlns:a16="http://schemas.microsoft.com/office/drawing/2014/main" id="{300BC7F0-7F76-7D04-517A-398F4BC7D2D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78D20BF-8208-FA09-0ACB-CE35B7B93104}"/>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3429214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979053A-6B64-4C45-18E9-C82B81CD36D5}"/>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3" name="Segnaposto piè di pagina 2">
            <a:extLst>
              <a:ext uri="{FF2B5EF4-FFF2-40B4-BE49-F238E27FC236}">
                <a16:creationId xmlns:a16="http://schemas.microsoft.com/office/drawing/2014/main" id="{F4719DF5-56D1-4FEB-C616-8231D0A741D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4573A535-D580-09C4-C101-7F2E658C4867}"/>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3523053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939270-A96C-B4B7-7A12-502EBF25FA0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30B758-E725-C3DD-473E-16FB470C66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30B0B5C-9133-91FB-0CBD-6CF2E35F7D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FA7576C-1236-4DEC-0CD9-3F8ED48164E6}"/>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6" name="Segnaposto piè di pagina 5">
            <a:extLst>
              <a:ext uri="{FF2B5EF4-FFF2-40B4-BE49-F238E27FC236}">
                <a16:creationId xmlns:a16="http://schemas.microsoft.com/office/drawing/2014/main" id="{4C91FEAA-B987-C77E-56BD-6576A87708D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6DB1155-8CAE-860B-0374-0570FDE64688}"/>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598838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7BE004-9E6C-C779-A8F8-070B139380C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F9398BC-A29B-68A6-5E7F-BF8CE1797B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678AE1C-16A2-164E-77E5-2B1482FD3C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EB2299F-5CBC-82B0-4897-5F80A7D7B75F}"/>
              </a:ext>
            </a:extLst>
          </p:cNvPr>
          <p:cNvSpPr>
            <a:spLocks noGrp="1"/>
          </p:cNvSpPr>
          <p:nvPr>
            <p:ph type="dt" sz="half" idx="10"/>
          </p:nvPr>
        </p:nvSpPr>
        <p:spPr/>
        <p:txBody>
          <a:bodyPr/>
          <a:lstStyle/>
          <a:p>
            <a:fld id="{C5F1F3A8-1EC8-4084-A693-6C18DBE3A7D6}" type="datetimeFigureOut">
              <a:rPr lang="it-IT" smtClean="0"/>
              <a:t>28/05/2025</a:t>
            </a:fld>
            <a:endParaRPr lang="it-IT"/>
          </a:p>
        </p:txBody>
      </p:sp>
      <p:sp>
        <p:nvSpPr>
          <p:cNvPr id="6" name="Segnaposto piè di pagina 5">
            <a:extLst>
              <a:ext uri="{FF2B5EF4-FFF2-40B4-BE49-F238E27FC236}">
                <a16:creationId xmlns:a16="http://schemas.microsoft.com/office/drawing/2014/main" id="{4F9DA1BC-D3EF-B345-8634-3D345BE7A4B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428DFF2-4551-007C-AB23-4499EAFF5BB1}"/>
              </a:ext>
            </a:extLst>
          </p:cNvPr>
          <p:cNvSpPr>
            <a:spLocks noGrp="1"/>
          </p:cNvSpPr>
          <p:nvPr>
            <p:ph type="sldNum" sz="quarter" idx="12"/>
          </p:nvPr>
        </p:nvSpPr>
        <p:spPr/>
        <p:txBody>
          <a:bodyPr/>
          <a:lstStyle/>
          <a:p>
            <a:fld id="{E76B7182-78F5-4A54-BDCE-F6E8F3BC4661}" type="slidenum">
              <a:rPr lang="it-IT" smtClean="0"/>
              <a:t>‹N›</a:t>
            </a:fld>
            <a:endParaRPr lang="it-IT"/>
          </a:p>
        </p:txBody>
      </p:sp>
    </p:spTree>
    <p:extLst>
      <p:ext uri="{BB962C8B-B14F-4D97-AF65-F5344CB8AC3E}">
        <p14:creationId xmlns:p14="http://schemas.microsoft.com/office/powerpoint/2010/main" val="1719230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2000"/>
            <a:lum/>
          </a:blip>
          <a:srcRect/>
          <a:stretch>
            <a:fillRect/>
          </a:stretch>
        </a:blip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7C01626-C95C-1FF5-58D9-26805B63A3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CA86B6A-C8C3-84D2-1F5E-B98D616496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CF8F652-8EDC-C3A6-7505-BD7E163372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5F1F3A8-1EC8-4084-A693-6C18DBE3A7D6}" type="datetimeFigureOut">
              <a:rPr lang="it-IT" smtClean="0"/>
              <a:t>28/05/2025</a:t>
            </a:fld>
            <a:endParaRPr lang="it-IT"/>
          </a:p>
        </p:txBody>
      </p:sp>
      <p:sp>
        <p:nvSpPr>
          <p:cNvPr id="5" name="Segnaposto piè di pagina 4">
            <a:extLst>
              <a:ext uri="{FF2B5EF4-FFF2-40B4-BE49-F238E27FC236}">
                <a16:creationId xmlns:a16="http://schemas.microsoft.com/office/drawing/2014/main" id="{3E74BD6D-1CCC-14F2-2DD0-3231F9B292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4A8EAD83-9695-5FA4-AC81-6E9C1654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76B7182-78F5-4A54-BDCE-F6E8F3BC4661}" type="slidenum">
              <a:rPr lang="it-IT" smtClean="0"/>
              <a:t>‹N›</a:t>
            </a:fld>
            <a:endParaRPr lang="it-IT"/>
          </a:p>
        </p:txBody>
      </p:sp>
    </p:spTree>
    <p:extLst>
      <p:ext uri="{BB962C8B-B14F-4D97-AF65-F5344CB8AC3E}">
        <p14:creationId xmlns:p14="http://schemas.microsoft.com/office/powerpoint/2010/main" val="1228206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image" Target="../media/image25.png"/><Relationship Id="rId7" Type="http://schemas.openxmlformats.org/officeDocument/2006/relationships/image" Target="../media/image29.svg"/><Relationship Id="rId12"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8.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49.png"/><Relationship Id="rId7" Type="http://schemas.openxmlformats.org/officeDocument/2006/relationships/diagramColors" Target="../diagrams/colors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20.xml"/><Relationship Id="rId16" Type="http://schemas.openxmlformats.org/officeDocument/2006/relationships/diagramColors" Target="../diagrams/colors8.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microsoft.com/office/2007/relationships/diagramDrawing" Target="../diagrams/drawing9.xml"/><Relationship Id="rId13" Type="http://schemas.microsoft.com/office/2007/relationships/diagramDrawing" Target="../diagrams/drawing10.xml"/><Relationship Id="rId3" Type="http://schemas.openxmlformats.org/officeDocument/2006/relationships/image" Target="../media/image50.png"/><Relationship Id="rId7" Type="http://schemas.openxmlformats.org/officeDocument/2006/relationships/diagramColors" Target="../diagrams/colors9.xml"/><Relationship Id="rId12" Type="http://schemas.openxmlformats.org/officeDocument/2006/relationships/diagramColors" Target="../diagrams/colors1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9.xml"/><Relationship Id="rId11" Type="http://schemas.openxmlformats.org/officeDocument/2006/relationships/diagramQuickStyle" Target="../diagrams/quickStyle10.xml"/><Relationship Id="rId5" Type="http://schemas.openxmlformats.org/officeDocument/2006/relationships/diagramLayout" Target="../diagrams/layout9.xml"/><Relationship Id="rId10" Type="http://schemas.openxmlformats.org/officeDocument/2006/relationships/diagramLayout" Target="../diagrams/layout10.xml"/><Relationship Id="rId4" Type="http://schemas.openxmlformats.org/officeDocument/2006/relationships/diagramData" Target="../diagrams/data9.xml"/><Relationship Id="rId9" Type="http://schemas.openxmlformats.org/officeDocument/2006/relationships/diagramData" Target="../diagrams/data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3B4FF3-4534-4A36-2900-EE22F43C004B}"/>
              </a:ext>
            </a:extLst>
          </p:cNvPr>
          <p:cNvSpPr>
            <a:spLocks noGrp="1"/>
          </p:cNvSpPr>
          <p:nvPr>
            <p:ph type="ctrTitle"/>
          </p:nvPr>
        </p:nvSpPr>
        <p:spPr>
          <a:xfrm>
            <a:off x="577933" y="1460663"/>
            <a:ext cx="8055428" cy="2411509"/>
          </a:xfrm>
        </p:spPr>
        <p:txBody>
          <a:bodyPr>
            <a:normAutofit fontScale="90000"/>
          </a:bodyPr>
          <a:lstStyle/>
          <a:p>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LE APPLICAZIONI CLINICHE DELL’INTELLIGENZA ARTIFICIALE</a:t>
            </a:r>
          </a:p>
        </p:txBody>
      </p:sp>
      <p:sp>
        <p:nvSpPr>
          <p:cNvPr id="3" name="Sottotitolo 2">
            <a:extLst>
              <a:ext uri="{FF2B5EF4-FFF2-40B4-BE49-F238E27FC236}">
                <a16:creationId xmlns:a16="http://schemas.microsoft.com/office/drawing/2014/main" id="{B02AF20A-548E-12B4-C937-3BE2D30BB180}"/>
              </a:ext>
            </a:extLst>
          </p:cNvPr>
          <p:cNvSpPr>
            <a:spLocks noGrp="1"/>
          </p:cNvSpPr>
          <p:nvPr>
            <p:ph type="subTitle" idx="1"/>
          </p:nvPr>
        </p:nvSpPr>
        <p:spPr>
          <a:xfrm>
            <a:off x="754452" y="4044380"/>
            <a:ext cx="7365924" cy="1655762"/>
          </a:xfrm>
        </p:spPr>
        <p:txBody>
          <a:bodyPr/>
          <a:lstStyle/>
          <a:p>
            <a:r>
              <a:rPr lang="it-IT" b="1" dirty="0">
                <a:latin typeface="Calibri" panose="020F0502020204030204" pitchFamily="34" charset="0"/>
                <a:ea typeface="Calibri" panose="020F0502020204030204" pitchFamily="34" charset="0"/>
                <a:cs typeface="Calibri" panose="020F0502020204030204" pitchFamily="34" charset="0"/>
              </a:rPr>
              <a:t>Dott. Mattia G. Viva</a:t>
            </a:r>
            <a:br>
              <a:rPr lang="it-IT" dirty="0">
                <a:latin typeface="Calibri" panose="020F0502020204030204" pitchFamily="34" charset="0"/>
                <a:ea typeface="Calibri" panose="020F0502020204030204" pitchFamily="34" charset="0"/>
                <a:cs typeface="Calibri" panose="020F0502020204030204" pitchFamily="34" charset="0"/>
              </a:rPr>
            </a:br>
            <a:r>
              <a:rPr lang="it-IT" dirty="0">
                <a:latin typeface="Calibri" panose="020F0502020204030204" pitchFamily="34" charset="0"/>
                <a:ea typeface="Calibri" panose="020F0502020204030204" pitchFamily="34" charset="0"/>
                <a:cs typeface="Calibri" panose="020F0502020204030204" pitchFamily="34" charset="0"/>
              </a:rPr>
              <a:t>UOC Struttura </a:t>
            </a:r>
            <a:r>
              <a:rPr lang="it-IT" dirty="0" err="1">
                <a:latin typeface="Calibri" panose="020F0502020204030204" pitchFamily="34" charset="0"/>
                <a:ea typeface="Calibri" panose="020F0502020204030204" pitchFamily="34" charset="0"/>
                <a:cs typeface="Calibri" panose="020F0502020204030204" pitchFamily="34" charset="0"/>
              </a:rPr>
              <a:t>Sovradistrettuale</a:t>
            </a:r>
            <a:r>
              <a:rPr lang="it-IT" dirty="0">
                <a:latin typeface="Calibri" panose="020F0502020204030204" pitchFamily="34" charset="0"/>
                <a:ea typeface="Calibri" panose="020F0502020204030204" pitchFamily="34" charset="0"/>
                <a:cs typeface="Calibri" panose="020F0502020204030204" pitchFamily="34" charset="0"/>
              </a:rPr>
              <a:t> della Riabilitazione</a:t>
            </a:r>
            <a:br>
              <a:rPr lang="it-IT" dirty="0">
                <a:latin typeface="Calibri" panose="020F0502020204030204" pitchFamily="34" charset="0"/>
                <a:ea typeface="Calibri" panose="020F0502020204030204" pitchFamily="34" charset="0"/>
                <a:cs typeface="Calibri" panose="020F0502020204030204" pitchFamily="34" charset="0"/>
              </a:rPr>
            </a:br>
            <a:r>
              <a:rPr lang="it-IT" dirty="0">
                <a:latin typeface="Calibri" panose="020F0502020204030204" pitchFamily="34" charset="0"/>
                <a:ea typeface="Calibri" panose="020F0502020204030204" pitchFamily="34" charset="0"/>
                <a:cs typeface="Calibri" panose="020F0502020204030204" pitchFamily="34" charset="0"/>
              </a:rPr>
              <a:t>ASL LECCE</a:t>
            </a:r>
          </a:p>
        </p:txBody>
      </p:sp>
      <p:pic>
        <p:nvPicPr>
          <p:cNvPr id="5" name="Immagine 4">
            <a:extLst>
              <a:ext uri="{FF2B5EF4-FFF2-40B4-BE49-F238E27FC236}">
                <a16:creationId xmlns:a16="http://schemas.microsoft.com/office/drawing/2014/main" id="{A493B020-C4B2-FDF3-DE81-75B7CCD3B762}"/>
              </a:ext>
            </a:extLst>
          </p:cNvPr>
          <p:cNvPicPr>
            <a:picLocks noChangeAspect="1"/>
          </p:cNvPicPr>
          <p:nvPr/>
        </p:nvPicPr>
        <p:blipFill>
          <a:blip r:embed="rId3"/>
          <a:stretch>
            <a:fillRect/>
          </a:stretch>
        </p:blipFill>
        <p:spPr>
          <a:xfrm>
            <a:off x="8769561" y="195824"/>
            <a:ext cx="3172794" cy="6466351"/>
          </a:xfrm>
          <a:prstGeom prst="rect">
            <a:avLst/>
          </a:prstGeom>
        </p:spPr>
      </p:pic>
    </p:spTree>
    <p:extLst>
      <p:ext uri="{BB962C8B-B14F-4D97-AF65-F5344CB8AC3E}">
        <p14:creationId xmlns:p14="http://schemas.microsoft.com/office/powerpoint/2010/main" val="3578965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F870C9-89EA-E962-1ACD-B7C4DB722A03}"/>
              </a:ext>
            </a:extLst>
          </p:cNvPr>
          <p:cNvSpPr>
            <a:spLocks noGrp="1"/>
          </p:cNvSpPr>
          <p:nvPr>
            <p:ph type="title"/>
          </p:nvPr>
        </p:nvSpPr>
        <p:spPr/>
        <p:txBody>
          <a:bodyPr/>
          <a:lstStyle/>
          <a:p>
            <a:pPr algn="ctr"/>
            <a:r>
              <a:rPr lang="it-IT" b="1" cap="all"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VANTAGGI</a:t>
            </a:r>
            <a:endParaRPr lang="it-IT" dirty="0"/>
          </a:p>
        </p:txBody>
      </p:sp>
      <p:graphicFrame>
        <p:nvGraphicFramePr>
          <p:cNvPr id="5" name="Segnaposto contenuto 2">
            <a:extLst>
              <a:ext uri="{FF2B5EF4-FFF2-40B4-BE49-F238E27FC236}">
                <a16:creationId xmlns:a16="http://schemas.microsoft.com/office/drawing/2014/main" id="{ABBD9105-42D3-C3C9-BEFB-F9B60C1A8E71}"/>
              </a:ext>
            </a:extLst>
          </p:cNvPr>
          <p:cNvGraphicFramePr>
            <a:graphicFrameLocks noGrp="1"/>
          </p:cNvGraphicFramePr>
          <p:nvPr>
            <p:ph idx="1"/>
            <p:extLst>
              <p:ext uri="{D42A27DB-BD31-4B8C-83A1-F6EECF244321}">
                <p14:modId xmlns:p14="http://schemas.microsoft.com/office/powerpoint/2010/main" val="103233377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4888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945EFC49-6B75-F795-2789-49F84ABC7C47}"/>
              </a:ext>
            </a:extLst>
          </p:cNvPr>
          <p:cNvPicPr>
            <a:picLocks noChangeAspect="1"/>
          </p:cNvPicPr>
          <p:nvPr/>
        </p:nvPicPr>
        <p:blipFill>
          <a:blip r:embed="rId3"/>
          <a:stretch>
            <a:fillRect/>
          </a:stretch>
        </p:blipFill>
        <p:spPr>
          <a:xfrm>
            <a:off x="2703836" y="95003"/>
            <a:ext cx="6962678" cy="1948028"/>
          </a:xfrm>
          <a:prstGeom prst="rect">
            <a:avLst/>
          </a:prstGeom>
        </p:spPr>
      </p:pic>
      <p:sp>
        <p:nvSpPr>
          <p:cNvPr id="11" name="CasellaDiTesto 10">
            <a:extLst>
              <a:ext uri="{FF2B5EF4-FFF2-40B4-BE49-F238E27FC236}">
                <a16:creationId xmlns:a16="http://schemas.microsoft.com/office/drawing/2014/main" id="{46D87C72-469D-04B3-4E6F-3AD90944CC5D}"/>
              </a:ext>
            </a:extLst>
          </p:cNvPr>
          <p:cNvSpPr txBox="1"/>
          <p:nvPr/>
        </p:nvSpPr>
        <p:spPr>
          <a:xfrm>
            <a:off x="822430" y="3429000"/>
            <a:ext cx="10690016" cy="923330"/>
          </a:xfrm>
          <a:prstGeom prst="rect">
            <a:avLst/>
          </a:prstGeom>
          <a:noFill/>
        </p:spPr>
        <p:txBody>
          <a:bodyPr wrap="square">
            <a:spAutoFit/>
          </a:bodyPr>
          <a:lstStyle/>
          <a:p>
            <a:pPr>
              <a:buNone/>
            </a:pPr>
            <a:r>
              <a:rPr lang="it-IT" dirty="0">
                <a:latin typeface="Calibri" panose="020F0502020204030204" pitchFamily="34" charset="0"/>
                <a:ea typeface="Calibri" panose="020F0502020204030204" pitchFamily="34" charset="0"/>
                <a:cs typeface="Calibri" panose="020F0502020204030204" pitchFamily="34" charset="0"/>
              </a:rPr>
              <a:t>Sono stati forniti </a:t>
            </a:r>
            <a:r>
              <a:rPr lang="it-IT" sz="1800" dirty="0">
                <a:latin typeface="Calibri" panose="020F0502020204030204" pitchFamily="34" charset="0"/>
                <a:ea typeface="Calibri" panose="020F0502020204030204" pitchFamily="34" charset="0"/>
                <a:cs typeface="Calibri" panose="020F0502020204030204" pitchFamily="34" charset="0"/>
              </a:rPr>
              <a:t>esempi noti di applicazioni di AI già in uso o in fase di sperimentazione nel campo della riabilitazione, tra cui:</a:t>
            </a:r>
          </a:p>
          <a:p>
            <a:pPr>
              <a:buNone/>
            </a:pPr>
            <a:endParaRPr lang="it-IT" sz="1800" dirty="0">
              <a:latin typeface="Calibri" panose="020F0502020204030204" pitchFamily="34" charset="0"/>
              <a:ea typeface="Calibri" panose="020F0502020204030204" pitchFamily="34" charset="0"/>
              <a:cs typeface="Calibri" panose="020F0502020204030204" pitchFamily="34" charset="0"/>
            </a:endParaRPr>
          </a:p>
        </p:txBody>
      </p:sp>
      <p:sp>
        <p:nvSpPr>
          <p:cNvPr id="15" name="Rettangolo con angoli arrotondati 14">
            <a:extLst>
              <a:ext uri="{FF2B5EF4-FFF2-40B4-BE49-F238E27FC236}">
                <a16:creationId xmlns:a16="http://schemas.microsoft.com/office/drawing/2014/main" id="{DB36E0ED-C1AB-00C5-0A53-4CF60163DB1E}"/>
              </a:ext>
            </a:extLst>
          </p:cNvPr>
          <p:cNvSpPr/>
          <p:nvPr/>
        </p:nvSpPr>
        <p:spPr>
          <a:xfrm>
            <a:off x="506403" y="2406232"/>
            <a:ext cx="11357543" cy="79447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a:latin typeface="Calibri" panose="020F0502020204030204" pitchFamily="34" charset="0"/>
                <a:ea typeface="Calibri" panose="020F0502020204030204" pitchFamily="34" charset="0"/>
                <a:cs typeface="Calibri" panose="020F0502020204030204" pitchFamily="34" charset="0"/>
              </a:rPr>
              <a:t>Lo studio ha esplorato le opinioni di 236 fisioterapisti sull’uso dell’intelligenza artificiale (IA) nella riabilitazione, identificando i facilitatori e le barriere all’adozione di queste tecnologie. </a:t>
            </a:r>
          </a:p>
        </p:txBody>
      </p:sp>
      <p:sp>
        <p:nvSpPr>
          <p:cNvPr id="19" name="CasellaDiTesto 18">
            <a:extLst>
              <a:ext uri="{FF2B5EF4-FFF2-40B4-BE49-F238E27FC236}">
                <a16:creationId xmlns:a16="http://schemas.microsoft.com/office/drawing/2014/main" id="{6DE3C164-9F9F-CCE0-3878-A5237E4A66A3}"/>
              </a:ext>
            </a:extLst>
          </p:cNvPr>
          <p:cNvSpPr txBox="1"/>
          <p:nvPr/>
        </p:nvSpPr>
        <p:spPr>
          <a:xfrm>
            <a:off x="1024455" y="4352330"/>
            <a:ext cx="6093500" cy="1754326"/>
          </a:xfrm>
          <a:prstGeom prst="rect">
            <a:avLst/>
          </a:prstGeom>
          <a:noFill/>
        </p:spPr>
        <p:txBody>
          <a:bodyPr wrap="square">
            <a:spAutoFit/>
          </a:bodyPr>
          <a:lstStyle/>
          <a:p>
            <a:pPr marL="285750" indent="-285750">
              <a:buFont typeface="Arial" panose="020B0604020202020204" pitchFamily="34" charset="0"/>
              <a:buChar char="•"/>
            </a:pPr>
            <a:r>
              <a:rPr lang="it-IT" sz="1800" b="1" dirty="0" err="1">
                <a:latin typeface="Calibri" panose="020F0502020204030204" pitchFamily="34" charset="0"/>
                <a:ea typeface="Calibri" panose="020F0502020204030204" pitchFamily="34" charset="0"/>
                <a:cs typeface="Calibri" panose="020F0502020204030204" pitchFamily="34" charset="0"/>
              </a:rPr>
              <a:t>Supervised</a:t>
            </a:r>
            <a:r>
              <a:rPr lang="it-IT" sz="1800" b="1" dirty="0">
                <a:latin typeface="Calibri" panose="020F0502020204030204" pitchFamily="34" charset="0"/>
                <a:ea typeface="Calibri" panose="020F0502020204030204" pitchFamily="34" charset="0"/>
                <a:cs typeface="Calibri" panose="020F0502020204030204" pitchFamily="34" charset="0"/>
              </a:rPr>
              <a:t> machine learning</a:t>
            </a:r>
            <a:endParaRPr lang="it-IT" sz="1800" dirty="0">
              <a:latin typeface="Calibri" panose="020F0502020204030204" pitchFamily="34" charset="0"/>
              <a:ea typeface="Calibri" panose="020F0502020204030204" pitchFamily="34" charset="0"/>
              <a:cs typeface="Calibri" panose="020F0502020204030204" pitchFamily="34" charset="0"/>
            </a:endParaRPr>
          </a:p>
          <a:p>
            <a:pPr lvl="1"/>
            <a:r>
              <a:rPr lang="it-IT" sz="1800" dirty="0">
                <a:latin typeface="Calibri" panose="020F0502020204030204" pitchFamily="34" charset="0"/>
                <a:ea typeface="Calibri" panose="020F0502020204030204" pitchFamily="34" charset="0"/>
                <a:cs typeface="Calibri" panose="020F0502020204030204" pitchFamily="34" charset="0"/>
              </a:rPr>
              <a:t>Monitorare l'aderenza agli esercizi a casa.</a:t>
            </a:r>
          </a:p>
          <a:p>
            <a:pPr marL="285750" indent="-285750">
              <a:buFont typeface="Arial" panose="020B0604020202020204" pitchFamily="34" charset="0"/>
              <a:buChar char="•"/>
            </a:pPr>
            <a:r>
              <a:rPr lang="it-IT" sz="1800" b="1" dirty="0">
                <a:latin typeface="Calibri" panose="020F0502020204030204" pitchFamily="34" charset="0"/>
                <a:ea typeface="Calibri" panose="020F0502020204030204" pitchFamily="34" charset="0"/>
                <a:cs typeface="Calibri" panose="020F0502020204030204" pitchFamily="34" charset="0"/>
              </a:rPr>
              <a:t>Reti neurali </a:t>
            </a:r>
            <a:r>
              <a:rPr lang="it-IT" sz="1800" b="1" dirty="0" err="1">
                <a:latin typeface="Calibri" panose="020F0502020204030204" pitchFamily="34" charset="0"/>
                <a:ea typeface="Calibri" panose="020F0502020204030204" pitchFamily="34" charset="0"/>
                <a:cs typeface="Calibri" panose="020F0502020204030204" pitchFamily="34" charset="0"/>
              </a:rPr>
              <a:t>convoluzionali</a:t>
            </a:r>
            <a:r>
              <a:rPr lang="it-IT" sz="1800" b="1" dirty="0">
                <a:latin typeface="Calibri" panose="020F0502020204030204" pitchFamily="34" charset="0"/>
                <a:ea typeface="Calibri" panose="020F0502020204030204" pitchFamily="34" charset="0"/>
                <a:cs typeface="Calibri" panose="020F0502020204030204" pitchFamily="34" charset="0"/>
              </a:rPr>
              <a:t> (CNN, deep learning)</a:t>
            </a:r>
            <a:endParaRPr lang="it-IT" sz="1800" dirty="0">
              <a:latin typeface="Calibri" panose="020F0502020204030204" pitchFamily="34" charset="0"/>
              <a:ea typeface="Calibri" panose="020F0502020204030204" pitchFamily="34" charset="0"/>
              <a:cs typeface="Calibri" panose="020F0502020204030204" pitchFamily="34" charset="0"/>
            </a:endParaRPr>
          </a:p>
          <a:p>
            <a:pPr lvl="1"/>
            <a:r>
              <a:rPr lang="it-IT" sz="1800" dirty="0">
                <a:latin typeface="Calibri" panose="020F0502020204030204" pitchFamily="34" charset="0"/>
                <a:ea typeface="Calibri" panose="020F0502020204030204" pitchFamily="34" charset="0"/>
                <a:cs typeface="Calibri" panose="020F0502020204030204" pitchFamily="34" charset="0"/>
              </a:rPr>
              <a:t>Prevedere eventi come le cadute.</a:t>
            </a:r>
          </a:p>
          <a:p>
            <a:pPr marL="285750" indent="-285750">
              <a:buFont typeface="Arial" panose="020B0604020202020204" pitchFamily="34" charset="0"/>
              <a:buChar char="•"/>
            </a:pPr>
            <a:r>
              <a:rPr lang="it-IT" sz="1800" b="1" dirty="0">
                <a:latin typeface="Calibri" panose="020F0502020204030204" pitchFamily="34" charset="0"/>
                <a:ea typeface="Calibri" panose="020F0502020204030204" pitchFamily="34" charset="0"/>
                <a:cs typeface="Calibri" panose="020F0502020204030204" pitchFamily="34" charset="0"/>
              </a:rPr>
              <a:t>Sistemi virtuali di fisioterapia</a:t>
            </a:r>
            <a:endParaRPr lang="it-IT" sz="1800" dirty="0">
              <a:latin typeface="Calibri" panose="020F0502020204030204" pitchFamily="34" charset="0"/>
              <a:ea typeface="Calibri" panose="020F0502020204030204" pitchFamily="34" charset="0"/>
              <a:cs typeface="Calibri" panose="020F0502020204030204" pitchFamily="34" charset="0"/>
            </a:endParaRPr>
          </a:p>
          <a:p>
            <a:pPr lvl="1"/>
            <a:r>
              <a:rPr lang="it-IT" sz="1800" dirty="0">
                <a:latin typeface="Calibri" panose="020F0502020204030204" pitchFamily="34" charset="0"/>
                <a:ea typeface="Calibri" panose="020F0502020204030204" pitchFamily="34" charset="0"/>
                <a:cs typeface="Calibri" panose="020F0502020204030204" pitchFamily="34" charset="0"/>
              </a:rPr>
              <a:t>Per il training motorio a distanza.</a:t>
            </a:r>
          </a:p>
        </p:txBody>
      </p:sp>
      <p:sp>
        <p:nvSpPr>
          <p:cNvPr id="21" name="CasellaDiTesto 20">
            <a:extLst>
              <a:ext uri="{FF2B5EF4-FFF2-40B4-BE49-F238E27FC236}">
                <a16:creationId xmlns:a16="http://schemas.microsoft.com/office/drawing/2014/main" id="{5FAEBC7B-E5B2-276E-9801-8E5A85629384}"/>
              </a:ext>
            </a:extLst>
          </p:cNvPr>
          <p:cNvSpPr txBox="1"/>
          <p:nvPr/>
        </p:nvSpPr>
        <p:spPr>
          <a:xfrm>
            <a:off x="6185174" y="4352330"/>
            <a:ext cx="4957997" cy="1477328"/>
          </a:xfrm>
          <a:prstGeom prst="rect">
            <a:avLst/>
          </a:prstGeom>
          <a:noFill/>
        </p:spPr>
        <p:txBody>
          <a:bodyPr wrap="square">
            <a:spAutoFit/>
          </a:bodyPr>
          <a:lstStyle/>
          <a:p>
            <a:pPr marL="285750" indent="-285750">
              <a:buFont typeface="Arial" panose="020B0604020202020204" pitchFamily="34" charset="0"/>
              <a:buChar char="•"/>
            </a:pPr>
            <a:r>
              <a:rPr lang="it-IT" sz="1800" b="1" dirty="0">
                <a:latin typeface="Calibri" panose="020F0502020204030204" pitchFamily="34" charset="0"/>
                <a:ea typeface="Calibri" panose="020F0502020204030204" pitchFamily="34" charset="0"/>
                <a:cs typeface="Calibri" panose="020F0502020204030204" pitchFamily="34" charset="0"/>
              </a:rPr>
              <a:t>App mobili AI-</a:t>
            </a:r>
            <a:r>
              <a:rPr lang="it-IT" sz="1800" b="1" dirty="0" err="1">
                <a:latin typeface="Calibri" panose="020F0502020204030204" pitchFamily="34" charset="0"/>
                <a:ea typeface="Calibri" panose="020F0502020204030204" pitchFamily="34" charset="0"/>
                <a:cs typeface="Calibri" panose="020F0502020204030204" pitchFamily="34" charset="0"/>
              </a:rPr>
              <a:t>driven</a:t>
            </a:r>
            <a:endParaRPr lang="it-IT" sz="1800" dirty="0">
              <a:latin typeface="Calibri" panose="020F0502020204030204" pitchFamily="34" charset="0"/>
              <a:ea typeface="Calibri" panose="020F0502020204030204" pitchFamily="34" charset="0"/>
              <a:cs typeface="Calibri" panose="020F0502020204030204" pitchFamily="34" charset="0"/>
            </a:endParaRPr>
          </a:p>
          <a:p>
            <a:pPr lvl="1"/>
            <a:r>
              <a:rPr lang="it-IT" dirty="0">
                <a:latin typeface="Calibri" panose="020F0502020204030204" pitchFamily="34" charset="0"/>
                <a:ea typeface="Calibri" panose="020F0502020204030204" pitchFamily="34" charset="0"/>
                <a:cs typeface="Calibri" panose="020F0502020204030204" pitchFamily="34" charset="0"/>
              </a:rPr>
              <a:t>A</a:t>
            </a:r>
            <a:r>
              <a:rPr lang="it-IT" sz="1800" dirty="0">
                <a:latin typeface="Calibri" panose="020F0502020204030204" pitchFamily="34" charset="0"/>
                <a:ea typeface="Calibri" panose="020F0502020204030204" pitchFamily="34" charset="0"/>
                <a:cs typeface="Calibri" panose="020F0502020204030204" pitchFamily="34" charset="0"/>
              </a:rPr>
              <a:t>umentare l’aderenza agli esercizi.</a:t>
            </a:r>
          </a:p>
          <a:p>
            <a:pPr marL="285750" indent="-285750">
              <a:buFont typeface="Arial" panose="020B0604020202020204" pitchFamily="34" charset="0"/>
              <a:buChar char="•"/>
            </a:pPr>
            <a:r>
              <a:rPr lang="it-IT" sz="1800" b="1" dirty="0">
                <a:latin typeface="Calibri" panose="020F0502020204030204" pitchFamily="34" charset="0"/>
                <a:ea typeface="Calibri" panose="020F0502020204030204" pitchFamily="34" charset="0"/>
                <a:cs typeface="Calibri" panose="020F0502020204030204" pitchFamily="34" charset="0"/>
              </a:rPr>
              <a:t>Riabilitazione IA assistita</a:t>
            </a:r>
            <a:endParaRPr lang="it-IT" sz="1800" dirty="0">
              <a:latin typeface="Calibri" panose="020F0502020204030204" pitchFamily="34" charset="0"/>
              <a:ea typeface="Calibri" panose="020F0502020204030204" pitchFamily="34" charset="0"/>
              <a:cs typeface="Calibri" panose="020F0502020204030204" pitchFamily="34" charset="0"/>
            </a:endParaRPr>
          </a:p>
          <a:p>
            <a:pPr lvl="1"/>
            <a:r>
              <a:rPr lang="it-IT" dirty="0">
                <a:latin typeface="Calibri" panose="020F0502020204030204" pitchFamily="34" charset="0"/>
                <a:ea typeface="Calibri" panose="020F0502020204030204" pitchFamily="34" charset="0"/>
                <a:cs typeface="Calibri" panose="020F0502020204030204" pitchFamily="34" charset="0"/>
              </a:rPr>
              <a:t>M</a:t>
            </a:r>
            <a:r>
              <a:rPr lang="it-IT" sz="1800" dirty="0">
                <a:latin typeface="Calibri" panose="020F0502020204030204" pitchFamily="34" charset="0"/>
                <a:ea typeface="Calibri" panose="020F0502020204030204" pitchFamily="34" charset="0"/>
                <a:cs typeface="Calibri" panose="020F0502020204030204" pitchFamily="34" charset="0"/>
              </a:rPr>
              <a:t>onitoraggio del movimento tramite sensori e analisi AI.</a:t>
            </a:r>
          </a:p>
        </p:txBody>
      </p:sp>
    </p:spTree>
    <p:extLst>
      <p:ext uri="{BB962C8B-B14F-4D97-AF65-F5344CB8AC3E}">
        <p14:creationId xmlns:p14="http://schemas.microsoft.com/office/powerpoint/2010/main" val="856848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animBg="1"/>
      <p:bldP spid="19"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2E273-20D3-F173-17E3-8E9B8BE555EA}"/>
            </a:ext>
          </a:extLst>
        </p:cNvPr>
        <p:cNvGrpSpPr/>
        <p:nvPr/>
      </p:nvGrpSpPr>
      <p:grpSpPr>
        <a:xfrm>
          <a:off x="0" y="0"/>
          <a:ext cx="0" cy="0"/>
          <a:chOff x="0" y="0"/>
          <a:chExt cx="0" cy="0"/>
        </a:xfrm>
      </p:grpSpPr>
      <p:pic>
        <p:nvPicPr>
          <p:cNvPr id="5" name="Immagine 4" descr="Immagine che contiene testo, schermata, Carattere, linea&#10;&#10;Il contenuto generato dall'IA potrebbe non essere corretto.">
            <a:extLst>
              <a:ext uri="{FF2B5EF4-FFF2-40B4-BE49-F238E27FC236}">
                <a16:creationId xmlns:a16="http://schemas.microsoft.com/office/drawing/2014/main" id="{475E673A-ACE4-F445-B967-F3D4451C8C1B}"/>
              </a:ext>
            </a:extLst>
          </p:cNvPr>
          <p:cNvPicPr>
            <a:picLocks noChangeAspect="1"/>
          </p:cNvPicPr>
          <p:nvPr/>
        </p:nvPicPr>
        <p:blipFill>
          <a:blip r:embed="rId3"/>
          <a:stretch>
            <a:fillRect/>
          </a:stretch>
        </p:blipFill>
        <p:spPr>
          <a:xfrm>
            <a:off x="2703836" y="95003"/>
            <a:ext cx="6962678" cy="1948028"/>
          </a:xfrm>
          <a:prstGeom prst="rect">
            <a:avLst/>
          </a:prstGeom>
        </p:spPr>
      </p:pic>
      <p:sp>
        <p:nvSpPr>
          <p:cNvPr id="4" name="Rettangolo con angoli arrotondati 3">
            <a:extLst>
              <a:ext uri="{FF2B5EF4-FFF2-40B4-BE49-F238E27FC236}">
                <a16:creationId xmlns:a16="http://schemas.microsoft.com/office/drawing/2014/main" id="{13F25975-4C22-2130-6B39-F446862F539A}"/>
              </a:ext>
            </a:extLst>
          </p:cNvPr>
          <p:cNvSpPr/>
          <p:nvPr/>
        </p:nvSpPr>
        <p:spPr>
          <a:xfrm>
            <a:off x="1652380" y="2451203"/>
            <a:ext cx="9740146" cy="7154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None/>
            </a:pPr>
            <a:r>
              <a:rPr lang="it-IT" sz="2000" b="1" dirty="0" err="1">
                <a:latin typeface="Calibri" panose="020F0502020204030204" pitchFamily="34" charset="0"/>
                <a:ea typeface="Calibri" panose="020F0502020204030204" pitchFamily="34" charset="0"/>
                <a:cs typeface="Calibri" panose="020F0502020204030204" pitchFamily="34" charset="0"/>
              </a:rPr>
              <a:t>RisultatI</a:t>
            </a:r>
            <a:r>
              <a:rPr lang="it-IT" sz="2000" dirty="0">
                <a:latin typeface="Calibri" panose="020F0502020204030204" pitchFamily="34" charset="0"/>
                <a:ea typeface="Calibri" panose="020F0502020204030204" pitchFamily="34" charset="0"/>
                <a:cs typeface="Calibri" panose="020F0502020204030204" pitchFamily="34" charset="0"/>
              </a:rPr>
              <a:t>: Il 63% dei fisioterapisti non ha mai utilizzato applicazioni di IA sul posto di lavoro.</a:t>
            </a:r>
          </a:p>
        </p:txBody>
      </p:sp>
      <p:sp>
        <p:nvSpPr>
          <p:cNvPr id="11" name="Rettangolo con angoli arrotondati 10">
            <a:extLst>
              <a:ext uri="{FF2B5EF4-FFF2-40B4-BE49-F238E27FC236}">
                <a16:creationId xmlns:a16="http://schemas.microsoft.com/office/drawing/2014/main" id="{68A0F976-54D3-D0E6-3AAB-C430FBBEAD4B}"/>
              </a:ext>
            </a:extLst>
          </p:cNvPr>
          <p:cNvSpPr/>
          <p:nvPr/>
        </p:nvSpPr>
        <p:spPr>
          <a:xfrm>
            <a:off x="1652380" y="3316265"/>
            <a:ext cx="9740146" cy="7154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None/>
            </a:pPr>
            <a:r>
              <a:rPr lang="it-IT" sz="2000" b="1" dirty="0">
                <a:latin typeface="Calibri" panose="020F0502020204030204" pitchFamily="34" charset="0"/>
                <a:ea typeface="Calibri" panose="020F0502020204030204" pitchFamily="34" charset="0"/>
                <a:cs typeface="Calibri" panose="020F0502020204030204" pitchFamily="34" charset="0"/>
              </a:rPr>
              <a:t>Facilitatori</a:t>
            </a:r>
            <a:r>
              <a:rPr lang="it-IT" sz="2000" dirty="0">
                <a:latin typeface="Calibri" panose="020F0502020204030204" pitchFamily="34" charset="0"/>
                <a:ea typeface="Calibri" panose="020F0502020204030204" pitchFamily="34" charset="0"/>
                <a:cs typeface="Calibri" panose="020F0502020204030204" pitchFamily="34" charset="0"/>
              </a:rPr>
              <a:t>: Maggior esperienza lavorativa, formazione post-laurea e lavoro in contesti non accademici.</a:t>
            </a:r>
          </a:p>
        </p:txBody>
      </p:sp>
      <p:sp>
        <p:nvSpPr>
          <p:cNvPr id="12" name="Rettangolo con angoli arrotondati 11">
            <a:extLst>
              <a:ext uri="{FF2B5EF4-FFF2-40B4-BE49-F238E27FC236}">
                <a16:creationId xmlns:a16="http://schemas.microsoft.com/office/drawing/2014/main" id="{BB463BFB-DE9C-684D-1CD7-4D14A436E24C}"/>
              </a:ext>
            </a:extLst>
          </p:cNvPr>
          <p:cNvSpPr/>
          <p:nvPr/>
        </p:nvSpPr>
        <p:spPr>
          <a:xfrm>
            <a:off x="1652380" y="4181327"/>
            <a:ext cx="9740146" cy="7154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None/>
            </a:pPr>
            <a:r>
              <a:rPr lang="it-IT" sz="2000" b="1" dirty="0">
                <a:latin typeface="Calibri" panose="020F0502020204030204" pitchFamily="34" charset="0"/>
                <a:ea typeface="Calibri" panose="020F0502020204030204" pitchFamily="34" charset="0"/>
                <a:cs typeface="Calibri" panose="020F0502020204030204" pitchFamily="34" charset="0"/>
              </a:rPr>
              <a:t>Barriere</a:t>
            </a:r>
            <a:r>
              <a:rPr lang="it-IT" sz="2000" dirty="0">
                <a:latin typeface="Calibri" panose="020F0502020204030204" pitchFamily="34" charset="0"/>
                <a:ea typeface="Calibri" panose="020F0502020204030204" pitchFamily="34" charset="0"/>
                <a:cs typeface="Calibri" panose="020F0502020204030204" pitchFamily="34" charset="0"/>
              </a:rPr>
              <a:t>: Costi elevati, scarsa formazione, mancanza di risorse, timori etici, mancanza di fiducia nella tecnologia, limitata personalizzazione dei trattamenti.</a:t>
            </a:r>
          </a:p>
        </p:txBody>
      </p:sp>
      <p:sp>
        <p:nvSpPr>
          <p:cNvPr id="13" name="Rettangolo con angoli arrotondati 12">
            <a:extLst>
              <a:ext uri="{FF2B5EF4-FFF2-40B4-BE49-F238E27FC236}">
                <a16:creationId xmlns:a16="http://schemas.microsoft.com/office/drawing/2014/main" id="{92E8A934-68FB-E16B-F285-2F0A4A49EC7B}"/>
              </a:ext>
            </a:extLst>
          </p:cNvPr>
          <p:cNvSpPr/>
          <p:nvPr/>
        </p:nvSpPr>
        <p:spPr>
          <a:xfrm>
            <a:off x="1652380" y="5046389"/>
            <a:ext cx="9740146" cy="7154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None/>
            </a:pPr>
            <a:r>
              <a:rPr lang="it-IT" sz="2000" b="1" dirty="0">
                <a:latin typeface="Calibri" panose="020F0502020204030204" pitchFamily="34" charset="0"/>
                <a:ea typeface="Calibri" panose="020F0502020204030204" pitchFamily="34" charset="0"/>
                <a:cs typeface="Calibri" panose="020F0502020204030204" pitchFamily="34" charset="0"/>
              </a:rPr>
              <a:t>Vantaggi</a:t>
            </a:r>
            <a:r>
              <a:rPr lang="it-IT" sz="2000" dirty="0">
                <a:latin typeface="Calibri" panose="020F0502020204030204" pitchFamily="34" charset="0"/>
                <a:ea typeface="Calibri" panose="020F0502020204030204" pitchFamily="34" charset="0"/>
                <a:cs typeface="Calibri" panose="020F0502020204030204" pitchFamily="34" charset="0"/>
              </a:rPr>
              <a:t>: Riduzione del carico di lavoro, maggiore produttività, miglioramento della qualità della vita dei pazienti, supporto alla riabilitazione domiciliare o da remoto.</a:t>
            </a:r>
          </a:p>
        </p:txBody>
      </p:sp>
      <p:sp>
        <p:nvSpPr>
          <p:cNvPr id="14" name="Rettangolo con angoli arrotondati 13">
            <a:extLst>
              <a:ext uri="{FF2B5EF4-FFF2-40B4-BE49-F238E27FC236}">
                <a16:creationId xmlns:a16="http://schemas.microsoft.com/office/drawing/2014/main" id="{97874D70-4E54-6C3C-C9C1-356587702612}"/>
              </a:ext>
            </a:extLst>
          </p:cNvPr>
          <p:cNvSpPr/>
          <p:nvPr/>
        </p:nvSpPr>
        <p:spPr>
          <a:xfrm>
            <a:off x="1652380" y="5911451"/>
            <a:ext cx="9740146" cy="7154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None/>
            </a:pPr>
            <a:r>
              <a:rPr lang="it-IT" sz="2000" b="1" dirty="0">
                <a:latin typeface="Calibri" panose="020F0502020204030204" pitchFamily="34" charset="0"/>
                <a:ea typeface="Calibri" panose="020F0502020204030204" pitchFamily="34" charset="0"/>
                <a:cs typeface="Calibri" panose="020F0502020204030204" pitchFamily="34" charset="0"/>
              </a:rPr>
              <a:t>Campi clinici con più benefici</a:t>
            </a:r>
            <a:r>
              <a:rPr lang="it-IT" sz="2000" dirty="0">
                <a:latin typeface="Calibri" panose="020F0502020204030204" pitchFamily="34" charset="0"/>
                <a:ea typeface="Calibri" panose="020F0502020204030204" pitchFamily="34" charset="0"/>
                <a:cs typeface="Calibri" panose="020F0502020204030204" pitchFamily="34" charset="0"/>
              </a:rPr>
              <a:t>: Neuro-riabilitazione, esercizio terapeutico.</a:t>
            </a:r>
          </a:p>
        </p:txBody>
      </p:sp>
      <p:pic>
        <p:nvPicPr>
          <p:cNvPr id="16" name="Elemento grafico 15" descr="Stetoscopio con riempimento a tinta unita">
            <a:extLst>
              <a:ext uri="{FF2B5EF4-FFF2-40B4-BE49-F238E27FC236}">
                <a16:creationId xmlns:a16="http://schemas.microsoft.com/office/drawing/2014/main" id="{F1B3C0BD-B037-532F-3F20-FF3233A3F0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9278" y="5897806"/>
            <a:ext cx="709535" cy="709535"/>
          </a:xfrm>
          <a:prstGeom prst="rect">
            <a:avLst/>
          </a:prstGeom>
        </p:spPr>
      </p:pic>
      <p:pic>
        <p:nvPicPr>
          <p:cNvPr id="18" name="Elemento grafico 17" descr="Commento mi piace con riempimento a tinta unita">
            <a:extLst>
              <a:ext uri="{FF2B5EF4-FFF2-40B4-BE49-F238E27FC236}">
                <a16:creationId xmlns:a16="http://schemas.microsoft.com/office/drawing/2014/main" id="{CA89A967-C91A-ED75-2085-427DE410126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82083" y="5065961"/>
            <a:ext cx="709535" cy="709535"/>
          </a:xfrm>
          <a:prstGeom prst="rect">
            <a:avLst/>
          </a:prstGeom>
        </p:spPr>
      </p:pic>
      <p:pic>
        <p:nvPicPr>
          <p:cNvPr id="20" name="Elemento grafico 19" descr="Segnale di divieto con riempimento a tinta unita">
            <a:extLst>
              <a:ext uri="{FF2B5EF4-FFF2-40B4-BE49-F238E27FC236}">
                <a16:creationId xmlns:a16="http://schemas.microsoft.com/office/drawing/2014/main" id="{D14882FA-4AD4-F6B6-87F6-F0D97C8B0FC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99278" y="4181327"/>
            <a:ext cx="709535" cy="709535"/>
          </a:xfrm>
          <a:prstGeom prst="rect">
            <a:avLst/>
          </a:prstGeom>
        </p:spPr>
      </p:pic>
      <p:pic>
        <p:nvPicPr>
          <p:cNvPr id="22" name="Elemento grafico 21" descr="Nuovo con riempimento a tinta unita">
            <a:extLst>
              <a:ext uri="{FF2B5EF4-FFF2-40B4-BE49-F238E27FC236}">
                <a16:creationId xmlns:a16="http://schemas.microsoft.com/office/drawing/2014/main" id="{1F7EE7B9-8E13-A2B9-634B-8A1F5FBC0BE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99278" y="3261436"/>
            <a:ext cx="709535" cy="709535"/>
          </a:xfrm>
          <a:prstGeom prst="rect">
            <a:avLst/>
          </a:prstGeom>
        </p:spPr>
      </p:pic>
      <p:pic>
        <p:nvPicPr>
          <p:cNvPr id="24" name="Elemento grafico 23" descr="Tiro a segno con riempimento a tinta unita">
            <a:extLst>
              <a:ext uri="{FF2B5EF4-FFF2-40B4-BE49-F238E27FC236}">
                <a16:creationId xmlns:a16="http://schemas.microsoft.com/office/drawing/2014/main" id="{13017D40-5B7F-F855-19E9-0E47343D1F0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82084" y="2461656"/>
            <a:ext cx="709535" cy="709535"/>
          </a:xfrm>
          <a:prstGeom prst="rect">
            <a:avLst/>
          </a:prstGeom>
        </p:spPr>
      </p:pic>
    </p:spTree>
    <p:extLst>
      <p:ext uri="{BB962C8B-B14F-4D97-AF65-F5344CB8AC3E}">
        <p14:creationId xmlns:p14="http://schemas.microsoft.com/office/powerpoint/2010/main" val="3115266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a16="http://schemas.microsoft.com/office/drawing/2014/main" id="{BCE4FF1D-1798-DA15-E70E-BB4E147B9322}"/>
              </a:ext>
            </a:extLst>
          </p:cNvPr>
          <p:cNvPicPr>
            <a:picLocks noGrp="1" noChangeAspect="1"/>
          </p:cNvPicPr>
          <p:nvPr>
            <p:ph idx="1"/>
          </p:nvPr>
        </p:nvPicPr>
        <p:blipFill>
          <a:blip r:embed="rId3"/>
          <a:stretch>
            <a:fillRect/>
          </a:stretch>
        </p:blipFill>
        <p:spPr>
          <a:xfrm>
            <a:off x="2847487" y="269724"/>
            <a:ext cx="7235423" cy="1713456"/>
          </a:xfrm>
        </p:spPr>
      </p:pic>
      <p:sp>
        <p:nvSpPr>
          <p:cNvPr id="7" name="CasellaDiTesto 6">
            <a:extLst>
              <a:ext uri="{FF2B5EF4-FFF2-40B4-BE49-F238E27FC236}">
                <a16:creationId xmlns:a16="http://schemas.microsoft.com/office/drawing/2014/main" id="{20111EB0-CB7E-8D6E-3085-5DDEFB41776D}"/>
              </a:ext>
            </a:extLst>
          </p:cNvPr>
          <p:cNvSpPr txBox="1"/>
          <p:nvPr/>
        </p:nvSpPr>
        <p:spPr>
          <a:xfrm>
            <a:off x="940682" y="3448955"/>
            <a:ext cx="4965443" cy="2862322"/>
          </a:xfrm>
          <a:prstGeom prst="rect">
            <a:avLst/>
          </a:prstGeom>
          <a:noFill/>
        </p:spPr>
        <p:txBody>
          <a:bodyPr wrap="square">
            <a:spAutoFit/>
          </a:bodyPr>
          <a:lstStyle/>
          <a:p>
            <a:r>
              <a:rPr lang="it-IT" sz="2000" b="1" dirty="0">
                <a:latin typeface="Calibri" panose="020F0502020204030204" pitchFamily="34" charset="0"/>
                <a:ea typeface="Calibri" panose="020F0502020204030204" pitchFamily="34" charset="0"/>
                <a:cs typeface="Calibri" panose="020F0502020204030204" pitchFamily="34" charset="0"/>
              </a:rPr>
              <a:t>Strumenti sviluppati:</a:t>
            </a:r>
            <a:endParaRPr lang="it-IT" sz="20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App</a:t>
            </a:r>
            <a:r>
              <a:rPr lang="it-IT" sz="2000" dirty="0">
                <a:latin typeface="Calibri" panose="020F0502020204030204" pitchFamily="34" charset="0"/>
                <a:ea typeface="Calibri" panose="020F0502020204030204" pitchFamily="34" charset="0"/>
                <a:cs typeface="Calibri" panose="020F0502020204030204" pitchFamily="34" charset="0"/>
              </a:rPr>
              <a:t> mobile per i pazienti, utile per seguire gli esercizi e fornire feedback.</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Piattaforma</a:t>
            </a:r>
            <a:r>
              <a:rPr lang="it-IT" sz="2000" dirty="0">
                <a:latin typeface="Calibri" panose="020F0502020204030204" pitchFamily="34" charset="0"/>
                <a:ea typeface="Calibri" panose="020F0502020204030204" pitchFamily="34" charset="0"/>
                <a:cs typeface="Calibri" panose="020F0502020204030204" pitchFamily="34" charset="0"/>
              </a:rPr>
              <a:t> </a:t>
            </a:r>
            <a:r>
              <a:rPr lang="it-IT" sz="2000" b="1" dirty="0">
                <a:latin typeface="Calibri" panose="020F0502020204030204" pitchFamily="34" charset="0"/>
                <a:ea typeface="Calibri" panose="020F0502020204030204" pitchFamily="34" charset="0"/>
                <a:cs typeface="Calibri" panose="020F0502020204030204" pitchFamily="34" charset="0"/>
              </a:rPr>
              <a:t>web</a:t>
            </a:r>
            <a:r>
              <a:rPr lang="it-IT" sz="2000" dirty="0">
                <a:latin typeface="Calibri" panose="020F0502020204030204" pitchFamily="34" charset="0"/>
                <a:ea typeface="Calibri" panose="020F0502020204030204" pitchFamily="34" charset="0"/>
                <a:cs typeface="Calibri" panose="020F0502020204030204" pitchFamily="34" charset="0"/>
              </a:rPr>
              <a:t>/mobile per i medici, che consente di monitorare i progressi e modificare il piano terapeutico.</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Modulo predittivo</a:t>
            </a:r>
            <a:r>
              <a:rPr lang="it-IT" sz="2000" dirty="0">
                <a:latin typeface="Calibri" panose="020F0502020204030204" pitchFamily="34" charset="0"/>
                <a:ea typeface="Calibri" panose="020F0502020204030204" pitchFamily="34" charset="0"/>
                <a:cs typeface="Calibri" panose="020F0502020204030204" pitchFamily="34" charset="0"/>
              </a:rPr>
              <a:t> basato su IA per stimare il recupero e il rischio di un secondo ictus.</a:t>
            </a:r>
          </a:p>
        </p:txBody>
      </p:sp>
      <p:sp>
        <p:nvSpPr>
          <p:cNvPr id="8" name="Rettangolo con angoli arrotondati 7">
            <a:extLst>
              <a:ext uri="{FF2B5EF4-FFF2-40B4-BE49-F238E27FC236}">
                <a16:creationId xmlns:a16="http://schemas.microsoft.com/office/drawing/2014/main" id="{C8FCAA7F-A546-E793-E6A5-C240B20F8A26}"/>
              </a:ext>
            </a:extLst>
          </p:cNvPr>
          <p:cNvSpPr/>
          <p:nvPr/>
        </p:nvSpPr>
        <p:spPr>
          <a:xfrm>
            <a:off x="634368" y="2406231"/>
            <a:ext cx="10923264" cy="79447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a:latin typeface="Calibri" panose="020F0502020204030204" pitchFamily="34" charset="0"/>
                <a:ea typeface="Calibri" panose="020F0502020204030204" pitchFamily="34" charset="0"/>
                <a:cs typeface="Calibri" panose="020F0502020204030204" pitchFamily="34" charset="0"/>
              </a:rPr>
              <a:t>Sviluppo di </a:t>
            </a:r>
            <a:r>
              <a:rPr lang="it-IT" sz="2000" b="1" dirty="0">
                <a:latin typeface="Calibri" panose="020F0502020204030204" pitchFamily="34" charset="0"/>
                <a:ea typeface="Calibri" panose="020F0502020204030204" pitchFamily="34" charset="0"/>
                <a:cs typeface="Calibri" panose="020F0502020204030204" pitchFamily="34" charset="0"/>
              </a:rPr>
              <a:t>servizi di cura personalizzata</a:t>
            </a:r>
            <a:r>
              <a:rPr lang="it-IT" sz="2000" dirty="0">
                <a:latin typeface="Calibri" panose="020F0502020204030204" pitchFamily="34" charset="0"/>
                <a:ea typeface="Calibri" panose="020F0502020204030204" pitchFamily="34" charset="0"/>
                <a:cs typeface="Calibri" panose="020F0502020204030204" pitchFamily="34" charset="0"/>
              </a:rPr>
              <a:t> per pazienti con postumi di ictus, potenziati tramite tecnologie </a:t>
            </a:r>
            <a:r>
              <a:rPr lang="it-IT" sz="2000" b="1" dirty="0">
                <a:latin typeface="Calibri" panose="020F0502020204030204" pitchFamily="34" charset="0"/>
                <a:ea typeface="Calibri" panose="020F0502020204030204" pitchFamily="34" charset="0"/>
                <a:cs typeface="Calibri" panose="020F0502020204030204" pitchFamily="34" charset="0"/>
              </a:rPr>
              <a:t>ICT</a:t>
            </a:r>
            <a:r>
              <a:rPr lang="it-IT" sz="2000" dirty="0">
                <a:latin typeface="Calibri" panose="020F0502020204030204" pitchFamily="34" charset="0"/>
                <a:ea typeface="Calibri" panose="020F0502020204030204" pitchFamily="34" charset="0"/>
                <a:cs typeface="Calibri" panose="020F0502020204030204" pitchFamily="34" charset="0"/>
              </a:rPr>
              <a:t> e </a:t>
            </a:r>
            <a:r>
              <a:rPr lang="it-IT" sz="2000" b="1" dirty="0">
                <a:latin typeface="Calibri" panose="020F0502020204030204" pitchFamily="34" charset="0"/>
                <a:ea typeface="Calibri" panose="020F0502020204030204" pitchFamily="34" charset="0"/>
                <a:cs typeface="Calibri" panose="020F0502020204030204" pitchFamily="34" charset="0"/>
              </a:rPr>
              <a:t>IA</a:t>
            </a:r>
            <a:r>
              <a:rPr lang="it-IT" sz="2000" dirty="0">
                <a:latin typeface="Calibri" panose="020F0502020204030204" pitchFamily="34" charset="0"/>
                <a:ea typeface="Calibri" panose="020F0502020204030204" pitchFamily="34" charset="0"/>
                <a:cs typeface="Calibri" panose="020F0502020204030204" pitchFamily="34" charset="0"/>
              </a:rPr>
              <a:t>, con l’obiettivo di migliorare la riabilitazione dopo la dimissione ospedaliera.</a:t>
            </a:r>
          </a:p>
        </p:txBody>
      </p:sp>
      <p:sp>
        <p:nvSpPr>
          <p:cNvPr id="10" name="CasellaDiTesto 9">
            <a:extLst>
              <a:ext uri="{FF2B5EF4-FFF2-40B4-BE49-F238E27FC236}">
                <a16:creationId xmlns:a16="http://schemas.microsoft.com/office/drawing/2014/main" id="{6D47DE13-8DCC-DD28-8636-3B7D9C4E461C}"/>
              </a:ext>
            </a:extLst>
          </p:cNvPr>
          <p:cNvSpPr txBox="1"/>
          <p:nvPr/>
        </p:nvSpPr>
        <p:spPr>
          <a:xfrm>
            <a:off x="6792568" y="3577596"/>
            <a:ext cx="5071377" cy="1015663"/>
          </a:xfrm>
          <a:prstGeom prst="rect">
            <a:avLst/>
          </a:prstGeom>
          <a:noFill/>
        </p:spPr>
        <p:txBody>
          <a:bodyPr wrap="square">
            <a:spAutoFit/>
          </a:bodyPr>
          <a:lstStyle/>
          <a:p>
            <a:r>
              <a:rPr lang="it-IT" sz="2000" b="1" dirty="0">
                <a:latin typeface="Calibri" panose="020F0502020204030204" pitchFamily="34" charset="0"/>
                <a:ea typeface="Calibri" panose="020F0502020204030204" pitchFamily="34" charset="0"/>
                <a:cs typeface="Calibri" panose="020F0502020204030204" pitchFamily="34" charset="0"/>
              </a:rPr>
              <a:t>Obiettivo:</a:t>
            </a:r>
            <a:r>
              <a:rPr lang="it-IT" sz="2000" dirty="0">
                <a:latin typeface="Calibri" panose="020F0502020204030204" pitchFamily="34" charset="0"/>
                <a:ea typeface="Calibri" panose="020F0502020204030204" pitchFamily="34" charset="0"/>
                <a:cs typeface="Calibri" panose="020F0502020204030204" pitchFamily="34" charset="0"/>
              </a:rPr>
              <a:t> Offrire un supporto riabilitativo personalizzato, continuo e monitorabile, migliorando la collaborazione medico-paziente.</a:t>
            </a:r>
          </a:p>
        </p:txBody>
      </p:sp>
      <p:sp>
        <p:nvSpPr>
          <p:cNvPr id="12" name="CasellaDiTesto 11">
            <a:extLst>
              <a:ext uri="{FF2B5EF4-FFF2-40B4-BE49-F238E27FC236}">
                <a16:creationId xmlns:a16="http://schemas.microsoft.com/office/drawing/2014/main" id="{32568393-9DD1-2654-6706-BBBE1816B6AC}"/>
              </a:ext>
            </a:extLst>
          </p:cNvPr>
          <p:cNvSpPr txBox="1"/>
          <p:nvPr/>
        </p:nvSpPr>
        <p:spPr>
          <a:xfrm>
            <a:off x="6792569" y="4970145"/>
            <a:ext cx="5071377" cy="1323439"/>
          </a:xfrm>
          <a:prstGeom prst="rect">
            <a:avLst/>
          </a:prstGeom>
          <a:noFill/>
        </p:spPr>
        <p:txBody>
          <a:bodyPr wrap="square">
            <a:spAutoFit/>
          </a:bodyPr>
          <a:lstStyle/>
          <a:p>
            <a:r>
              <a:rPr lang="it-IT" sz="2000" b="1" dirty="0">
                <a:latin typeface="Calibri" panose="020F0502020204030204" pitchFamily="34" charset="0"/>
                <a:ea typeface="Calibri" panose="020F0502020204030204" pitchFamily="34" charset="0"/>
                <a:cs typeface="Calibri" panose="020F0502020204030204" pitchFamily="34" charset="0"/>
              </a:rPr>
              <a:t>Criticità rilevate:</a:t>
            </a:r>
            <a:r>
              <a:rPr lang="it-IT" sz="2000" dirty="0">
                <a:latin typeface="Calibri" panose="020F0502020204030204" pitchFamily="34" charset="0"/>
                <a:ea typeface="Calibri" panose="020F0502020204030204" pitchFamily="34" charset="0"/>
                <a:cs typeface="Calibri" panose="020F0502020204030204" pitchFamily="34" charset="0"/>
              </a:rPr>
              <a:t> Bassa alfabetizzazione digitale dei pazienti, necessità di maggiore consapevolezza e coinvolgimento attivo, e supporto strutturato durante l’adozione.</a:t>
            </a:r>
          </a:p>
        </p:txBody>
      </p:sp>
    </p:spTree>
    <p:extLst>
      <p:ext uri="{BB962C8B-B14F-4D97-AF65-F5344CB8AC3E}">
        <p14:creationId xmlns:p14="http://schemas.microsoft.com/office/powerpoint/2010/main" val="3311602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A6563-E1F0-796D-FCB8-C35E8C692611}"/>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D14C9850-B5C0-2D36-DE96-4ED0F71032A0}"/>
              </a:ext>
            </a:extLst>
          </p:cNvPr>
          <p:cNvSpPr txBox="1"/>
          <p:nvPr/>
        </p:nvSpPr>
        <p:spPr>
          <a:xfrm>
            <a:off x="634042" y="347311"/>
            <a:ext cx="10666562" cy="1200329"/>
          </a:xfrm>
          <a:prstGeom prst="rect">
            <a:avLst/>
          </a:prstGeom>
          <a:noFill/>
        </p:spPr>
        <p:txBody>
          <a:bodyPr wrap="square">
            <a:spAutoFit/>
          </a:bodyPr>
          <a:lstStyle/>
          <a:p>
            <a:pPr>
              <a:buNone/>
            </a:pPr>
            <a:r>
              <a:rPr lang="it-IT" b="1" dirty="0">
                <a:ln w="0"/>
                <a:solidFill>
                  <a:schemeClr val="accent1"/>
                </a:solidFill>
                <a:effectLst>
                  <a:outerShdw blurRad="38100" dist="25400" dir="5400000" algn="ctr" rotWithShape="0">
                    <a:srgbClr val="6E747A">
                      <a:alpha val="43000"/>
                    </a:srgbClr>
                  </a:outerShdw>
                </a:effectLst>
              </a:rPr>
              <a:t>Cos’è il modulo predittivo IA?</a:t>
            </a:r>
          </a:p>
          <a:p>
            <a:pPr>
              <a:buNone/>
            </a:pPr>
            <a:r>
              <a:rPr lang="it-IT" dirty="0"/>
              <a:t>Si tratta di un componente software integrato nel sistema che ha lo scopo di:</a:t>
            </a:r>
          </a:p>
          <a:p>
            <a:pPr marL="285750" indent="-285750">
              <a:buFont typeface="Arial" panose="020B0604020202020204" pitchFamily="34" charset="0"/>
              <a:buChar char="•"/>
            </a:pPr>
            <a:r>
              <a:rPr lang="it-IT" b="1" dirty="0"/>
              <a:t>Prevedere l’andamento del recupero riabilitativo</a:t>
            </a:r>
            <a:r>
              <a:rPr lang="it-IT" dirty="0"/>
              <a:t> del paziente dopo l’ictus.</a:t>
            </a:r>
          </a:p>
          <a:p>
            <a:pPr marL="285750" indent="-285750">
              <a:buFont typeface="Arial" panose="020B0604020202020204" pitchFamily="34" charset="0"/>
              <a:buChar char="•"/>
            </a:pPr>
            <a:r>
              <a:rPr lang="it-IT" b="1" dirty="0"/>
              <a:t>Stimare il rischio individuale di un secondo ictus</a:t>
            </a:r>
            <a:r>
              <a:rPr lang="it-IT" dirty="0"/>
              <a:t> sulla base di dati clinici e comportamentali.</a:t>
            </a:r>
          </a:p>
        </p:txBody>
      </p:sp>
      <p:graphicFrame>
        <p:nvGraphicFramePr>
          <p:cNvPr id="12" name="Diagramma 11">
            <a:extLst>
              <a:ext uri="{FF2B5EF4-FFF2-40B4-BE49-F238E27FC236}">
                <a16:creationId xmlns:a16="http://schemas.microsoft.com/office/drawing/2014/main" id="{47E6F8C2-74A7-470E-FBA9-B0DDC2667C5E}"/>
              </a:ext>
            </a:extLst>
          </p:cNvPr>
          <p:cNvGraphicFramePr/>
          <p:nvPr>
            <p:extLst>
              <p:ext uri="{D42A27DB-BD31-4B8C-83A1-F6EECF244321}">
                <p14:modId xmlns:p14="http://schemas.microsoft.com/office/powerpoint/2010/main" val="1135356578"/>
              </p:ext>
            </p:extLst>
          </p:nvPr>
        </p:nvGraphicFramePr>
        <p:xfrm>
          <a:off x="547059" y="1723247"/>
          <a:ext cx="11097882" cy="2585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sellaDiTesto 10">
            <a:extLst>
              <a:ext uri="{FF2B5EF4-FFF2-40B4-BE49-F238E27FC236}">
                <a16:creationId xmlns:a16="http://schemas.microsoft.com/office/drawing/2014/main" id="{8898DBB0-2212-59BB-A48F-81AA94D3FA06}"/>
              </a:ext>
            </a:extLst>
          </p:cNvPr>
          <p:cNvSpPr txBox="1"/>
          <p:nvPr/>
        </p:nvSpPr>
        <p:spPr>
          <a:xfrm>
            <a:off x="5992697" y="5979543"/>
            <a:ext cx="6199304" cy="646331"/>
          </a:xfrm>
          <a:prstGeom prst="rect">
            <a:avLst/>
          </a:prstGeom>
          <a:noFill/>
        </p:spPr>
        <p:txBody>
          <a:bodyPr wrap="square">
            <a:spAutoFit/>
          </a:bodyPr>
          <a:lstStyle/>
          <a:p>
            <a:r>
              <a:rPr lang="it-IT" dirty="0"/>
              <a:t>I medici possono agire modificando la terapia, intensificando il monitoraggio o intervenendo farmacologicamente.</a:t>
            </a:r>
          </a:p>
        </p:txBody>
      </p:sp>
      <p:pic>
        <p:nvPicPr>
          <p:cNvPr id="16" name="Elemento grafico 15" descr="Tiro a segno con riempimento a tinta unita">
            <a:extLst>
              <a:ext uri="{FF2B5EF4-FFF2-40B4-BE49-F238E27FC236}">
                <a16:creationId xmlns:a16="http://schemas.microsoft.com/office/drawing/2014/main" id="{8B5CF619-CA8C-4609-BBB4-3BDCA752638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34042" y="5034634"/>
            <a:ext cx="1136754" cy="1136754"/>
          </a:xfrm>
          <a:prstGeom prst="rect">
            <a:avLst/>
          </a:prstGeom>
        </p:spPr>
      </p:pic>
      <p:grpSp>
        <p:nvGrpSpPr>
          <p:cNvPr id="17" name="Gruppo 16">
            <a:extLst>
              <a:ext uri="{FF2B5EF4-FFF2-40B4-BE49-F238E27FC236}">
                <a16:creationId xmlns:a16="http://schemas.microsoft.com/office/drawing/2014/main" id="{21F4928B-67EF-FDA5-B55F-3C59A5A12232}"/>
              </a:ext>
            </a:extLst>
          </p:cNvPr>
          <p:cNvGrpSpPr/>
          <p:nvPr/>
        </p:nvGrpSpPr>
        <p:grpSpPr>
          <a:xfrm>
            <a:off x="1888759" y="4600930"/>
            <a:ext cx="3246800" cy="525706"/>
            <a:chOff x="0" y="31"/>
            <a:chExt cx="3995237" cy="1261102"/>
          </a:xfrm>
          <a:noFill/>
        </p:grpSpPr>
        <p:sp>
          <p:nvSpPr>
            <p:cNvPr id="18" name="Rettangolo con angoli arrotondati 17">
              <a:extLst>
                <a:ext uri="{FF2B5EF4-FFF2-40B4-BE49-F238E27FC236}">
                  <a16:creationId xmlns:a16="http://schemas.microsoft.com/office/drawing/2014/main" id="{CE8A44AF-BCAE-A54D-8F44-1F1D6E2EB43C}"/>
                </a:ext>
              </a:extLst>
            </p:cNvPr>
            <p:cNvSpPr/>
            <p:nvPr/>
          </p:nvSpPr>
          <p:spPr>
            <a:xfrm>
              <a:off x="0" y="31"/>
              <a:ext cx="3995237" cy="1261102"/>
            </a:xfrm>
            <a:prstGeom prst="roundRect">
              <a:avLst/>
            </a:prstGeom>
            <a:grpFill/>
            <a:ln w="3810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it-IT"/>
            </a:p>
          </p:txBody>
        </p:sp>
        <p:sp>
          <p:nvSpPr>
            <p:cNvPr id="19" name="CasellaDiTesto 18">
              <a:extLst>
                <a:ext uri="{FF2B5EF4-FFF2-40B4-BE49-F238E27FC236}">
                  <a16:creationId xmlns:a16="http://schemas.microsoft.com/office/drawing/2014/main" id="{1C2C7BC3-C986-97E8-F061-F93566D4D9D0}"/>
                </a:ext>
              </a:extLst>
            </p:cNvPr>
            <p:cNvSpPr txBox="1"/>
            <p:nvPr/>
          </p:nvSpPr>
          <p:spPr>
            <a:xfrm>
              <a:off x="0" y="117979"/>
              <a:ext cx="3933674" cy="1081593"/>
            </a:xfrm>
            <a:prstGeom prst="rect">
              <a:avLst/>
            </a:prstGeom>
            <a:grpFill/>
            <a:ln w="38100">
              <a:noFill/>
            </a:ln>
          </p:spPr>
          <p:style>
            <a:lnRef idx="0">
              <a:scrgbClr r="0" g="0" b="0"/>
            </a:lnRef>
            <a:fillRef idx="0">
              <a:scrgbClr r="0" g="0" b="0"/>
            </a:fillRef>
            <a:effectRef idx="0">
              <a:scrgbClr r="0" g="0" b="0"/>
            </a:effectRef>
            <a:fontRef idx="minor">
              <a:schemeClr val="lt1"/>
            </a:fontRef>
          </p:style>
          <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it-IT" sz="22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PERSONALIZZAZIONE</a:t>
              </a:r>
              <a:endParaRPr lang="it-IT" sz="2200" kern="1200" dirty="0">
                <a:solidFill>
                  <a:schemeClr val="accent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20" name="Gruppo 19">
            <a:extLst>
              <a:ext uri="{FF2B5EF4-FFF2-40B4-BE49-F238E27FC236}">
                <a16:creationId xmlns:a16="http://schemas.microsoft.com/office/drawing/2014/main" id="{2FF17C79-66CC-C12A-4263-069F105974FF}"/>
              </a:ext>
            </a:extLst>
          </p:cNvPr>
          <p:cNvGrpSpPr/>
          <p:nvPr/>
        </p:nvGrpSpPr>
        <p:grpSpPr>
          <a:xfrm>
            <a:off x="1888759" y="5259433"/>
            <a:ext cx="3246800" cy="657748"/>
            <a:chOff x="0" y="31"/>
            <a:chExt cx="3995237" cy="1261102"/>
          </a:xfrm>
          <a:noFill/>
        </p:grpSpPr>
        <p:sp>
          <p:nvSpPr>
            <p:cNvPr id="21" name="Rettangolo con angoli arrotondati 20">
              <a:extLst>
                <a:ext uri="{FF2B5EF4-FFF2-40B4-BE49-F238E27FC236}">
                  <a16:creationId xmlns:a16="http://schemas.microsoft.com/office/drawing/2014/main" id="{AD2E835D-D44F-942E-401E-1A2A5FD0493F}"/>
                </a:ext>
              </a:extLst>
            </p:cNvPr>
            <p:cNvSpPr/>
            <p:nvPr/>
          </p:nvSpPr>
          <p:spPr>
            <a:xfrm>
              <a:off x="0" y="31"/>
              <a:ext cx="3995237" cy="1261102"/>
            </a:xfrm>
            <a:prstGeom prst="roundRect">
              <a:avLst/>
            </a:prstGeom>
            <a:grpFill/>
            <a:ln w="3810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it-IT"/>
            </a:p>
          </p:txBody>
        </p:sp>
        <p:sp>
          <p:nvSpPr>
            <p:cNvPr id="22" name="CasellaDiTesto 21">
              <a:extLst>
                <a:ext uri="{FF2B5EF4-FFF2-40B4-BE49-F238E27FC236}">
                  <a16:creationId xmlns:a16="http://schemas.microsoft.com/office/drawing/2014/main" id="{54D62E13-8FE1-0D35-D07B-D90AF50925DB}"/>
                </a:ext>
              </a:extLst>
            </p:cNvPr>
            <p:cNvSpPr txBox="1"/>
            <p:nvPr/>
          </p:nvSpPr>
          <p:spPr>
            <a:xfrm>
              <a:off x="0" y="117979"/>
              <a:ext cx="3933674" cy="1081592"/>
            </a:xfrm>
            <a:prstGeom prst="rect">
              <a:avLst/>
            </a:prstGeom>
            <a:grpFill/>
            <a:ln w="38100">
              <a:noFill/>
            </a:ln>
          </p:spPr>
          <p:style>
            <a:lnRef idx="0">
              <a:scrgbClr r="0" g="0" b="0"/>
            </a:lnRef>
            <a:fillRef idx="0">
              <a:scrgbClr r="0" g="0" b="0"/>
            </a:fillRef>
            <a:effectRef idx="0">
              <a:scrgbClr r="0" g="0" b="0"/>
            </a:effectRef>
            <a:fontRef idx="minor">
              <a:schemeClr val="lt1"/>
            </a:fontRef>
          </p:style>
          <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it-IT" sz="22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SEGNALAZIONE PRECOCE DI RISCHIO</a:t>
              </a:r>
              <a:endParaRPr lang="it-IT" sz="2200" kern="1200" dirty="0">
                <a:solidFill>
                  <a:schemeClr val="accent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23" name="Gruppo 22">
            <a:extLst>
              <a:ext uri="{FF2B5EF4-FFF2-40B4-BE49-F238E27FC236}">
                <a16:creationId xmlns:a16="http://schemas.microsoft.com/office/drawing/2014/main" id="{2381537B-7961-B526-3586-94945009356E}"/>
              </a:ext>
            </a:extLst>
          </p:cNvPr>
          <p:cNvGrpSpPr/>
          <p:nvPr/>
        </p:nvGrpSpPr>
        <p:grpSpPr>
          <a:xfrm>
            <a:off x="1888759" y="6049978"/>
            <a:ext cx="3246800" cy="505463"/>
            <a:chOff x="0" y="31"/>
            <a:chExt cx="3995237" cy="1261102"/>
          </a:xfrm>
          <a:noFill/>
        </p:grpSpPr>
        <p:sp>
          <p:nvSpPr>
            <p:cNvPr id="24" name="Rettangolo con angoli arrotondati 23">
              <a:extLst>
                <a:ext uri="{FF2B5EF4-FFF2-40B4-BE49-F238E27FC236}">
                  <a16:creationId xmlns:a16="http://schemas.microsoft.com/office/drawing/2014/main" id="{9EAAF25C-B19B-E0FC-D16A-DEDCECF01F87}"/>
                </a:ext>
              </a:extLst>
            </p:cNvPr>
            <p:cNvSpPr/>
            <p:nvPr/>
          </p:nvSpPr>
          <p:spPr>
            <a:xfrm>
              <a:off x="0" y="31"/>
              <a:ext cx="3995237" cy="1261102"/>
            </a:xfrm>
            <a:prstGeom prst="roundRect">
              <a:avLst/>
            </a:prstGeom>
            <a:grpFill/>
            <a:ln w="3810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it-IT"/>
            </a:p>
          </p:txBody>
        </p:sp>
        <p:sp>
          <p:nvSpPr>
            <p:cNvPr id="25" name="CasellaDiTesto 24">
              <a:extLst>
                <a:ext uri="{FF2B5EF4-FFF2-40B4-BE49-F238E27FC236}">
                  <a16:creationId xmlns:a16="http://schemas.microsoft.com/office/drawing/2014/main" id="{CB635244-E768-37CD-A4A8-0FD75425AC45}"/>
                </a:ext>
              </a:extLst>
            </p:cNvPr>
            <p:cNvSpPr txBox="1"/>
            <p:nvPr/>
          </p:nvSpPr>
          <p:spPr>
            <a:xfrm>
              <a:off x="0" y="117979"/>
              <a:ext cx="3933674" cy="1081592"/>
            </a:xfrm>
            <a:prstGeom prst="rect">
              <a:avLst/>
            </a:prstGeom>
            <a:grpFill/>
            <a:ln w="38100">
              <a:noFill/>
            </a:ln>
          </p:spPr>
          <p:style>
            <a:lnRef idx="0">
              <a:scrgbClr r="0" g="0" b="0"/>
            </a:lnRef>
            <a:fillRef idx="0">
              <a:scrgbClr r="0" g="0" b="0"/>
            </a:fillRef>
            <a:effectRef idx="0">
              <a:scrgbClr r="0" g="0" b="0"/>
            </a:effectRef>
            <a:fontRef idx="minor">
              <a:schemeClr val="lt1"/>
            </a:fontRef>
          </p:style>
          <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it-IT" sz="22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SUPPORTO DECISIONALE</a:t>
              </a:r>
              <a:endParaRPr lang="it-IT" sz="2200" kern="1200" dirty="0">
                <a:solidFill>
                  <a:schemeClr val="accent1"/>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28" name="CasellaDiTesto 27">
            <a:extLst>
              <a:ext uri="{FF2B5EF4-FFF2-40B4-BE49-F238E27FC236}">
                <a16:creationId xmlns:a16="http://schemas.microsoft.com/office/drawing/2014/main" id="{A0ADF4E7-B1FE-936C-D871-42DBDA9081A0}"/>
              </a:ext>
            </a:extLst>
          </p:cNvPr>
          <p:cNvSpPr txBox="1"/>
          <p:nvPr/>
        </p:nvSpPr>
        <p:spPr>
          <a:xfrm>
            <a:off x="5992696" y="4552369"/>
            <a:ext cx="6093500" cy="646331"/>
          </a:xfrm>
          <a:prstGeom prst="rect">
            <a:avLst/>
          </a:prstGeom>
          <a:noFill/>
        </p:spPr>
        <p:txBody>
          <a:bodyPr wrap="square">
            <a:spAutoFit/>
          </a:bodyPr>
          <a:lstStyle/>
          <a:p>
            <a:r>
              <a:rPr lang="it-IT" dirty="0"/>
              <a:t>Il sistema è in grado di adattare il piano di esercizi e suggerimenti sulla base delle previsioni di recupero.</a:t>
            </a:r>
          </a:p>
        </p:txBody>
      </p:sp>
      <p:sp>
        <p:nvSpPr>
          <p:cNvPr id="30" name="CasellaDiTesto 29">
            <a:extLst>
              <a:ext uri="{FF2B5EF4-FFF2-40B4-BE49-F238E27FC236}">
                <a16:creationId xmlns:a16="http://schemas.microsoft.com/office/drawing/2014/main" id="{F384EB6B-3EB8-59E4-2CA0-6D3C497C8322}"/>
              </a:ext>
            </a:extLst>
          </p:cNvPr>
          <p:cNvSpPr txBox="1"/>
          <p:nvPr/>
        </p:nvSpPr>
        <p:spPr>
          <a:xfrm>
            <a:off x="5992696" y="5279846"/>
            <a:ext cx="5984445" cy="646331"/>
          </a:xfrm>
          <a:prstGeom prst="rect">
            <a:avLst/>
          </a:prstGeom>
          <a:noFill/>
        </p:spPr>
        <p:txBody>
          <a:bodyPr wrap="square">
            <a:spAutoFit/>
          </a:bodyPr>
          <a:lstStyle/>
          <a:p>
            <a:r>
              <a:rPr lang="it-IT" dirty="0"/>
              <a:t>Se il sistema rileva che un paziente ha una probabilità elevata di recidiva, può suggerire un intervento tempestivo.</a:t>
            </a:r>
          </a:p>
        </p:txBody>
      </p:sp>
      <p:sp>
        <p:nvSpPr>
          <p:cNvPr id="31" name="Freccia a destra 30">
            <a:extLst>
              <a:ext uri="{FF2B5EF4-FFF2-40B4-BE49-F238E27FC236}">
                <a16:creationId xmlns:a16="http://schemas.microsoft.com/office/drawing/2014/main" id="{2E1E8408-0DA1-1ADE-A64C-599A4088833D}"/>
              </a:ext>
            </a:extLst>
          </p:cNvPr>
          <p:cNvSpPr/>
          <p:nvPr/>
        </p:nvSpPr>
        <p:spPr>
          <a:xfrm>
            <a:off x="5361419" y="4708075"/>
            <a:ext cx="531217" cy="334917"/>
          </a:xfrm>
          <a:prstGeom prst="rightArrow">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reccia a destra 31">
            <a:extLst>
              <a:ext uri="{FF2B5EF4-FFF2-40B4-BE49-F238E27FC236}">
                <a16:creationId xmlns:a16="http://schemas.microsoft.com/office/drawing/2014/main" id="{E84D18A6-7B90-CD0A-9905-8C65141FF860}"/>
              </a:ext>
            </a:extLst>
          </p:cNvPr>
          <p:cNvSpPr/>
          <p:nvPr/>
        </p:nvSpPr>
        <p:spPr>
          <a:xfrm>
            <a:off x="5359981" y="5420848"/>
            <a:ext cx="531217" cy="334917"/>
          </a:xfrm>
          <a:prstGeom prst="rightArrow">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reccia a destra 32">
            <a:extLst>
              <a:ext uri="{FF2B5EF4-FFF2-40B4-BE49-F238E27FC236}">
                <a16:creationId xmlns:a16="http://schemas.microsoft.com/office/drawing/2014/main" id="{B8456814-1811-5AB3-0C54-D3DBFE8D2779}"/>
              </a:ext>
            </a:extLst>
          </p:cNvPr>
          <p:cNvSpPr/>
          <p:nvPr/>
        </p:nvSpPr>
        <p:spPr>
          <a:xfrm>
            <a:off x="5359981" y="6133621"/>
            <a:ext cx="531217" cy="334917"/>
          </a:xfrm>
          <a:prstGeom prst="rightArrow">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5326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12" grpId="0">
        <p:bldAsOne/>
      </p:bldGraphic>
      <p:bldP spid="11" grpId="0"/>
      <p:bldP spid="28" grpId="0"/>
      <p:bldP spid="30" grpId="0"/>
      <p:bldP spid="31" grpId="0"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50B60-3333-63E2-5DB3-070DAEC0F1B7}"/>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F0AF8DB-965C-FB36-37AC-FD97FCA8F96B}"/>
              </a:ext>
            </a:extLst>
          </p:cNvPr>
          <p:cNvSpPr>
            <a:spLocks noGrp="1"/>
          </p:cNvSpPr>
          <p:nvPr>
            <p:ph idx="1"/>
          </p:nvPr>
        </p:nvSpPr>
        <p:spPr>
          <a:xfrm>
            <a:off x="1214203" y="1596673"/>
            <a:ext cx="9713628" cy="2073515"/>
          </a:xfrm>
        </p:spPr>
        <p:txBody>
          <a:bodyPr>
            <a:normAutofit/>
          </a:bodyPr>
          <a:lstStyle/>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Migliora la </a:t>
            </a:r>
            <a:r>
              <a:rPr lang="it-IT" sz="2000" b="1" dirty="0">
                <a:latin typeface="Calibri" panose="020F0502020204030204" pitchFamily="34" charset="0"/>
                <a:ea typeface="Calibri" panose="020F0502020204030204" pitchFamily="34" charset="0"/>
                <a:cs typeface="Calibri" panose="020F0502020204030204" pitchFamily="34" charset="0"/>
              </a:rPr>
              <a:t>gestione del rischio</a:t>
            </a:r>
            <a:r>
              <a:rPr lang="it-IT" sz="2000" dirty="0">
                <a:latin typeface="Calibri" panose="020F0502020204030204" pitchFamily="34" charset="0"/>
                <a:ea typeface="Calibri" panose="020F0502020204030204" pitchFamily="34" charset="0"/>
                <a:cs typeface="Calibri" panose="020F0502020204030204" pitchFamily="34" charset="0"/>
              </a:rPr>
              <a:t> di recidiva di ictus.</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Favorisce la </a:t>
            </a:r>
            <a:r>
              <a:rPr lang="it-IT" sz="2000" b="1" dirty="0">
                <a:latin typeface="Calibri" panose="020F0502020204030204" pitchFamily="34" charset="0"/>
                <a:ea typeface="Calibri" panose="020F0502020204030204" pitchFamily="34" charset="0"/>
                <a:cs typeface="Calibri" panose="020F0502020204030204" pitchFamily="34" charset="0"/>
              </a:rPr>
              <a:t>continuità assistenziale a casa</a:t>
            </a:r>
            <a:r>
              <a:rPr lang="it-IT" sz="2000" dirty="0">
                <a:latin typeface="Calibri" panose="020F0502020204030204" pitchFamily="34" charset="0"/>
                <a:ea typeface="Calibri" panose="020F0502020204030204" pitchFamily="34" charset="0"/>
                <a:cs typeface="Calibri" panose="020F0502020204030204" pitchFamily="34" charset="0"/>
              </a:rPr>
              <a:t>, riducendo i ricoveri non necessari.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Permette una </a:t>
            </a:r>
            <a:r>
              <a:rPr lang="it-IT" sz="2000" b="1" dirty="0">
                <a:latin typeface="Calibri" panose="020F0502020204030204" pitchFamily="34" charset="0"/>
                <a:ea typeface="Calibri" panose="020F0502020204030204" pitchFamily="34" charset="0"/>
                <a:cs typeface="Calibri" panose="020F0502020204030204" pitchFamily="34" charset="0"/>
              </a:rPr>
              <a:t>riabilitazione più efficiente</a:t>
            </a:r>
            <a:r>
              <a:rPr lang="it-IT" sz="2000" dirty="0">
                <a:latin typeface="Calibri" panose="020F0502020204030204" pitchFamily="34" charset="0"/>
                <a:ea typeface="Calibri" panose="020F0502020204030204" pitchFamily="34" charset="0"/>
                <a:cs typeface="Calibri" panose="020F0502020204030204" pitchFamily="34" charset="0"/>
              </a:rPr>
              <a:t>, basata su dati oggettivi.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Rende l’assistenza </a:t>
            </a:r>
            <a:r>
              <a:rPr lang="it-IT" sz="2000" b="1" dirty="0">
                <a:latin typeface="Calibri" panose="020F0502020204030204" pitchFamily="34" charset="0"/>
                <a:ea typeface="Calibri" panose="020F0502020204030204" pitchFamily="34" charset="0"/>
                <a:cs typeface="Calibri" panose="020F0502020204030204" pitchFamily="34" charset="0"/>
              </a:rPr>
              <a:t>personalizzata</a:t>
            </a:r>
            <a:r>
              <a:rPr lang="it-IT" sz="2000" dirty="0">
                <a:latin typeface="Calibri" panose="020F0502020204030204" pitchFamily="34" charset="0"/>
                <a:ea typeface="Calibri" panose="020F0502020204030204" pitchFamily="34" charset="0"/>
                <a:cs typeface="Calibri" panose="020F0502020204030204" pitchFamily="34" charset="0"/>
              </a:rPr>
              <a:t>, allineata agli obiettivi del modello "</a:t>
            </a:r>
            <a:r>
              <a:rPr lang="it-IT" sz="2000" dirty="0" err="1">
                <a:latin typeface="Calibri" panose="020F0502020204030204" pitchFamily="34" charset="0"/>
                <a:ea typeface="Calibri" panose="020F0502020204030204" pitchFamily="34" charset="0"/>
                <a:cs typeface="Calibri" panose="020F0502020204030204" pitchFamily="34" charset="0"/>
              </a:rPr>
              <a:t>person-centred</a:t>
            </a:r>
            <a:r>
              <a:rPr lang="it-IT" sz="2000" dirty="0">
                <a:latin typeface="Calibri" panose="020F0502020204030204" pitchFamily="34" charset="0"/>
                <a:ea typeface="Calibri" panose="020F0502020204030204" pitchFamily="34" charset="0"/>
                <a:cs typeface="Calibri" panose="020F0502020204030204" pitchFamily="34" charset="0"/>
              </a:rPr>
              <a:t> care".</a:t>
            </a:r>
          </a:p>
          <a:p>
            <a:endParaRPr lang="it-IT"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CasellaDiTesto 4">
            <a:extLst>
              <a:ext uri="{FF2B5EF4-FFF2-40B4-BE49-F238E27FC236}">
                <a16:creationId xmlns:a16="http://schemas.microsoft.com/office/drawing/2014/main" id="{BE76C655-9588-6671-480A-8A197D209729}"/>
              </a:ext>
            </a:extLst>
          </p:cNvPr>
          <p:cNvSpPr txBox="1"/>
          <p:nvPr/>
        </p:nvSpPr>
        <p:spPr>
          <a:xfrm>
            <a:off x="1214203" y="4861229"/>
            <a:ext cx="9998440" cy="1631216"/>
          </a:xfrm>
          <a:prstGeom prst="rect">
            <a:avLst/>
          </a:prstGeom>
          <a:noFill/>
        </p:spPr>
        <p:txBody>
          <a:bodyPr wrap="square">
            <a:spAutoFit/>
          </a:bodyPr>
          <a:lstStyle/>
          <a:p>
            <a:pPr marL="342900" indent="-34290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Accuratezza</a:t>
            </a:r>
            <a:r>
              <a:rPr lang="it-IT" sz="2000" dirty="0">
                <a:latin typeface="Calibri" panose="020F0502020204030204" pitchFamily="34" charset="0"/>
                <a:ea typeface="Calibri" panose="020F0502020204030204" pitchFamily="34" charset="0"/>
                <a:cs typeface="Calibri" panose="020F0502020204030204" pitchFamily="34" charset="0"/>
              </a:rPr>
              <a:t>: La precisione del modello dipende dalla quantità e qualità dei dati disponibili.</a:t>
            </a:r>
          </a:p>
          <a:p>
            <a:pPr marL="342900" indent="-34290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Accettazione clinica</a:t>
            </a:r>
            <a:r>
              <a:rPr lang="it-IT" sz="2000" dirty="0">
                <a:latin typeface="Calibri" panose="020F0502020204030204" pitchFamily="34" charset="0"/>
                <a:ea typeface="Calibri" panose="020F0502020204030204" pitchFamily="34" charset="0"/>
                <a:cs typeface="Calibri" panose="020F0502020204030204" pitchFamily="34" charset="0"/>
              </a:rPr>
              <a:t>: I medici devono fidarsi del sistema predittivo per usarlo come supporto.</a:t>
            </a:r>
          </a:p>
          <a:p>
            <a:pPr marL="342900" indent="-34290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Etica e trasparenza</a:t>
            </a:r>
            <a:r>
              <a:rPr lang="it-IT" sz="2000" dirty="0">
                <a:latin typeface="Calibri" panose="020F0502020204030204" pitchFamily="34" charset="0"/>
                <a:ea typeface="Calibri" panose="020F0502020204030204" pitchFamily="34" charset="0"/>
                <a:cs typeface="Calibri" panose="020F0502020204030204" pitchFamily="34" charset="0"/>
              </a:rPr>
              <a:t>: Le decisioni automatiche devono essere spiegabili e condivise con il paziente.</a:t>
            </a:r>
          </a:p>
        </p:txBody>
      </p:sp>
      <p:sp>
        <p:nvSpPr>
          <p:cNvPr id="6" name="Rettangolo con angoli arrotondati 5">
            <a:extLst>
              <a:ext uri="{FF2B5EF4-FFF2-40B4-BE49-F238E27FC236}">
                <a16:creationId xmlns:a16="http://schemas.microsoft.com/office/drawing/2014/main" id="{BDE15D92-3CC9-BAE6-7007-7C656AE4FF18}"/>
              </a:ext>
            </a:extLst>
          </p:cNvPr>
          <p:cNvSpPr/>
          <p:nvPr/>
        </p:nvSpPr>
        <p:spPr>
          <a:xfrm>
            <a:off x="634368" y="603913"/>
            <a:ext cx="10923264" cy="52034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400" b="1" dirty="0">
                <a:latin typeface="Calibri" panose="020F0502020204030204" pitchFamily="34" charset="0"/>
                <a:ea typeface="Calibri" panose="020F0502020204030204" pitchFamily="34" charset="0"/>
                <a:cs typeface="Calibri" panose="020F0502020204030204" pitchFamily="34" charset="0"/>
              </a:rPr>
              <a:t>VANTAGGI</a:t>
            </a:r>
          </a:p>
        </p:txBody>
      </p:sp>
      <p:sp>
        <p:nvSpPr>
          <p:cNvPr id="7" name="Rettangolo con angoli arrotondati 6">
            <a:extLst>
              <a:ext uri="{FF2B5EF4-FFF2-40B4-BE49-F238E27FC236}">
                <a16:creationId xmlns:a16="http://schemas.microsoft.com/office/drawing/2014/main" id="{F8242F00-985D-1ECC-6DCE-5BBCF5E26C64}"/>
              </a:ext>
            </a:extLst>
          </p:cNvPr>
          <p:cNvSpPr/>
          <p:nvPr/>
        </p:nvSpPr>
        <p:spPr>
          <a:xfrm>
            <a:off x="634369" y="3868470"/>
            <a:ext cx="10923264" cy="52034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400" b="1" dirty="0">
                <a:latin typeface="Calibri" panose="020F0502020204030204" pitchFamily="34" charset="0"/>
                <a:ea typeface="Calibri" panose="020F0502020204030204" pitchFamily="34" charset="0"/>
                <a:cs typeface="Calibri" panose="020F0502020204030204" pitchFamily="34" charset="0"/>
              </a:rPr>
              <a:t>SFIDE E LIMITI</a:t>
            </a:r>
          </a:p>
        </p:txBody>
      </p:sp>
    </p:spTree>
    <p:extLst>
      <p:ext uri="{BB962C8B-B14F-4D97-AF65-F5344CB8AC3E}">
        <p14:creationId xmlns:p14="http://schemas.microsoft.com/office/powerpoint/2010/main" val="429148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70CDA-798C-3721-DC4C-6E1652B49F78}"/>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442D73F1-16F7-0ABD-CA37-4CB8A9B8320F}"/>
              </a:ext>
            </a:extLst>
          </p:cNvPr>
          <p:cNvPicPr>
            <a:picLocks noChangeAspect="1"/>
          </p:cNvPicPr>
          <p:nvPr/>
        </p:nvPicPr>
        <p:blipFill>
          <a:blip r:embed="rId3"/>
          <a:stretch>
            <a:fillRect/>
          </a:stretch>
        </p:blipFill>
        <p:spPr>
          <a:xfrm>
            <a:off x="2213664" y="137679"/>
            <a:ext cx="8465838" cy="2457225"/>
          </a:xfrm>
          <a:prstGeom prst="rect">
            <a:avLst/>
          </a:prstGeom>
        </p:spPr>
      </p:pic>
      <p:sp>
        <p:nvSpPr>
          <p:cNvPr id="6" name="Rettangolo con angoli arrotondati 5">
            <a:extLst>
              <a:ext uri="{FF2B5EF4-FFF2-40B4-BE49-F238E27FC236}">
                <a16:creationId xmlns:a16="http://schemas.microsoft.com/office/drawing/2014/main" id="{8F003459-AB8A-5065-6A42-CAE2C0F4A06B}"/>
              </a:ext>
            </a:extLst>
          </p:cNvPr>
          <p:cNvSpPr/>
          <p:nvPr/>
        </p:nvSpPr>
        <p:spPr>
          <a:xfrm>
            <a:off x="634368" y="2773347"/>
            <a:ext cx="10923264" cy="113144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a:latin typeface="Calibri" panose="020F0502020204030204" pitchFamily="34" charset="0"/>
                <a:ea typeface="Calibri" panose="020F0502020204030204" pitchFamily="34" charset="0"/>
                <a:cs typeface="Calibri" panose="020F0502020204030204" pitchFamily="34" charset="0"/>
              </a:rPr>
              <a:t>Valutare l’efficacia di </a:t>
            </a:r>
            <a:r>
              <a:rPr lang="it-IT" sz="2000" dirty="0" err="1">
                <a:latin typeface="Calibri" panose="020F0502020204030204" pitchFamily="34" charset="0"/>
                <a:ea typeface="Calibri" panose="020F0502020204030204" pitchFamily="34" charset="0"/>
                <a:cs typeface="Calibri" panose="020F0502020204030204" pitchFamily="34" charset="0"/>
              </a:rPr>
              <a:t>un’app</a:t>
            </a:r>
            <a:r>
              <a:rPr lang="it-IT" sz="2000" dirty="0">
                <a:latin typeface="Calibri" panose="020F0502020204030204" pitchFamily="34" charset="0"/>
                <a:ea typeface="Calibri" panose="020F0502020204030204" pitchFamily="34" charset="0"/>
                <a:cs typeface="Calibri" panose="020F0502020204030204" pitchFamily="34" charset="0"/>
              </a:rPr>
              <a:t> per smartphone (</a:t>
            </a:r>
            <a:r>
              <a:rPr lang="it-IT" sz="2000" b="1" dirty="0">
                <a:latin typeface="Calibri" panose="020F0502020204030204" pitchFamily="34" charset="0"/>
                <a:ea typeface="Calibri" panose="020F0502020204030204" pitchFamily="34" charset="0"/>
                <a:cs typeface="Calibri" panose="020F0502020204030204" pitchFamily="34" charset="0"/>
              </a:rPr>
              <a:t>SELFBACK</a:t>
            </a:r>
            <a:r>
              <a:rPr lang="it-IT" sz="2000" dirty="0">
                <a:latin typeface="Calibri" panose="020F0502020204030204" pitchFamily="34" charset="0"/>
                <a:ea typeface="Calibri" panose="020F0502020204030204" pitchFamily="34" charset="0"/>
                <a:cs typeface="Calibri" panose="020F0502020204030204" pitchFamily="34" charset="0"/>
              </a:rPr>
              <a:t>) basata su intelligenza artificiale, progettata per fornire supporto all’autogestione personalizzata in pazienti con cervicalgia e lombalgia, rispetto alle cure standard o a un supporto generico via web non personalizzato.</a:t>
            </a:r>
          </a:p>
        </p:txBody>
      </p:sp>
      <p:sp>
        <p:nvSpPr>
          <p:cNvPr id="8" name="CasellaDiTesto 7">
            <a:extLst>
              <a:ext uri="{FF2B5EF4-FFF2-40B4-BE49-F238E27FC236}">
                <a16:creationId xmlns:a16="http://schemas.microsoft.com/office/drawing/2014/main" id="{9186337F-A3EF-1157-4B80-BCFDA1952EF3}"/>
              </a:ext>
            </a:extLst>
          </p:cNvPr>
          <p:cNvSpPr txBox="1"/>
          <p:nvPr/>
        </p:nvSpPr>
        <p:spPr>
          <a:xfrm>
            <a:off x="634368" y="3904795"/>
            <a:ext cx="6611436" cy="2862322"/>
          </a:xfrm>
          <a:prstGeom prst="rect">
            <a:avLst/>
          </a:prstGeom>
          <a:noFill/>
        </p:spPr>
        <p:txBody>
          <a:bodyPr wrap="square">
            <a:spAutoFit/>
          </a:bodyPr>
          <a:lstStyle/>
          <a:p>
            <a:pPr algn="ctr">
              <a:lnSpc>
                <a:spcPct val="200000"/>
              </a:lnSpc>
              <a:buNone/>
            </a:pPr>
            <a:r>
              <a:rPr lang="it-IT" sz="20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STUDY DESIGN</a:t>
            </a:r>
          </a:p>
          <a:p>
            <a:pPr marL="342900" indent="-342900">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RCT con 294 partecipanti divisi in tre gruppi:</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App SELFBACK + cure standard</a:t>
            </a:r>
            <a:endParaRPr lang="it-IT" sz="20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Supporto online non personalizzato + cure standard</a:t>
            </a:r>
            <a:endParaRPr lang="it-IT" sz="2000" dirty="0">
              <a:latin typeface="Calibri" panose="020F0502020204030204" pitchFamily="34" charset="0"/>
              <a:ea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Solo cure standard</a:t>
            </a:r>
            <a:endParaRPr lang="it-IT" sz="200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Durata del follow-up: 6 mesi</a:t>
            </a:r>
          </a:p>
          <a:p>
            <a:pPr marL="342900" indent="-342900">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Pazienti in lista d’attesa per cure specialistiche in un ambulatorio multidisciplinare</a:t>
            </a:r>
          </a:p>
        </p:txBody>
      </p:sp>
      <p:sp>
        <p:nvSpPr>
          <p:cNvPr id="4" name="CasellaDiTesto 3">
            <a:extLst>
              <a:ext uri="{FF2B5EF4-FFF2-40B4-BE49-F238E27FC236}">
                <a16:creationId xmlns:a16="http://schemas.microsoft.com/office/drawing/2014/main" id="{B7A4C48B-B2C7-DF68-CB39-10114D524DAF}"/>
              </a:ext>
            </a:extLst>
          </p:cNvPr>
          <p:cNvSpPr txBox="1"/>
          <p:nvPr/>
        </p:nvSpPr>
        <p:spPr>
          <a:xfrm>
            <a:off x="6980807" y="4165776"/>
            <a:ext cx="5044190" cy="2400657"/>
          </a:xfrm>
          <a:prstGeom prst="rect">
            <a:avLst/>
          </a:prstGeom>
          <a:noFill/>
        </p:spPr>
        <p:txBody>
          <a:bodyPr wrap="square">
            <a:spAutoFit/>
          </a:bodyPr>
          <a:lstStyle/>
          <a:p>
            <a:pPr algn="ctr">
              <a:lnSpc>
                <a:spcPct val="150000"/>
              </a:lnSpc>
              <a:buNone/>
            </a:pPr>
            <a:r>
              <a:rPr lang="it-IT" sz="20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APP SELFBACK</a:t>
            </a:r>
          </a:p>
          <a:p>
            <a:pPr algn="ctr"/>
            <a:r>
              <a:rPr lang="it-IT" sz="2000" b="1" dirty="0">
                <a:latin typeface="Calibri" panose="020F0502020204030204" pitchFamily="34" charset="0"/>
                <a:ea typeface="Calibri" panose="020F0502020204030204" pitchFamily="34" charset="0"/>
                <a:cs typeface="Calibri" panose="020F0502020204030204" pitchFamily="34" charset="0"/>
              </a:rPr>
              <a:t>AI basata su “case-</a:t>
            </a:r>
            <a:r>
              <a:rPr lang="it-IT" sz="2000" b="1" dirty="0" err="1">
                <a:latin typeface="Calibri" panose="020F0502020204030204" pitchFamily="34" charset="0"/>
                <a:ea typeface="Calibri" panose="020F0502020204030204" pitchFamily="34" charset="0"/>
                <a:cs typeface="Calibri" panose="020F0502020204030204" pitchFamily="34" charset="0"/>
              </a:rPr>
              <a:t>based</a:t>
            </a:r>
            <a:r>
              <a:rPr lang="it-IT" sz="2000" b="1" dirty="0">
                <a:latin typeface="Calibri" panose="020F0502020204030204" pitchFamily="34" charset="0"/>
                <a:ea typeface="Calibri" panose="020F0502020204030204" pitchFamily="34" charset="0"/>
                <a:cs typeface="Calibri" panose="020F0502020204030204" pitchFamily="34" charset="0"/>
              </a:rPr>
              <a:t> </a:t>
            </a:r>
            <a:r>
              <a:rPr lang="it-IT" sz="2000" b="1" dirty="0" err="1">
                <a:latin typeface="Calibri" panose="020F0502020204030204" pitchFamily="34" charset="0"/>
                <a:ea typeface="Calibri" panose="020F0502020204030204" pitchFamily="34" charset="0"/>
                <a:cs typeface="Calibri" panose="020F0502020204030204" pitchFamily="34" charset="0"/>
              </a:rPr>
              <a:t>reasoning</a:t>
            </a:r>
            <a:r>
              <a:rPr lang="it-IT" sz="2000" b="1" dirty="0">
                <a:latin typeface="Calibri" panose="020F0502020204030204" pitchFamily="34" charset="0"/>
                <a:ea typeface="Calibri" panose="020F0502020204030204" pitchFamily="34" charset="0"/>
                <a:cs typeface="Calibri" panose="020F0502020204030204" pitchFamily="34" charset="0"/>
              </a:rPr>
              <a:t>”</a:t>
            </a:r>
            <a:r>
              <a:rPr lang="it-IT" sz="2000" dirty="0">
                <a:latin typeface="Calibri" panose="020F0502020204030204" pitchFamily="34" charset="0"/>
                <a:ea typeface="Calibri" panose="020F0502020204030204" pitchFamily="34" charset="0"/>
                <a:cs typeface="Calibri" panose="020F0502020204030204" pitchFamily="34" charset="0"/>
              </a:rPr>
              <a:t> per fornire raccomandazioni settimanali personalizzate su esercizio fisico, educazione, gestione del dolore e sonno basate su dati raccolti tramite l’app (sintomi, attività fisica, adesione agli esercizi).</a:t>
            </a:r>
          </a:p>
        </p:txBody>
      </p:sp>
    </p:spTree>
    <p:extLst>
      <p:ext uri="{BB962C8B-B14F-4D97-AF65-F5344CB8AC3E}">
        <p14:creationId xmlns:p14="http://schemas.microsoft.com/office/powerpoint/2010/main" val="292080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1CCC5-52FB-6F6E-C326-405982B2DA7E}"/>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CBD689B1-C8B7-F2DE-193F-89FAF7A36671}"/>
              </a:ext>
            </a:extLst>
          </p:cNvPr>
          <p:cNvPicPr>
            <a:picLocks noChangeAspect="1"/>
          </p:cNvPicPr>
          <p:nvPr/>
        </p:nvPicPr>
        <p:blipFill>
          <a:blip r:embed="rId3"/>
          <a:stretch>
            <a:fillRect/>
          </a:stretch>
        </p:blipFill>
        <p:spPr>
          <a:xfrm>
            <a:off x="2213664" y="137679"/>
            <a:ext cx="8465838" cy="2457225"/>
          </a:xfrm>
          <a:prstGeom prst="rect">
            <a:avLst/>
          </a:prstGeom>
        </p:spPr>
      </p:pic>
      <p:sp>
        <p:nvSpPr>
          <p:cNvPr id="6" name="Rettangolo con angoli arrotondati 5">
            <a:extLst>
              <a:ext uri="{FF2B5EF4-FFF2-40B4-BE49-F238E27FC236}">
                <a16:creationId xmlns:a16="http://schemas.microsoft.com/office/drawing/2014/main" id="{6BDD74A7-E11B-BC0A-8C1F-5587EAB71C41}"/>
              </a:ext>
            </a:extLst>
          </p:cNvPr>
          <p:cNvSpPr/>
          <p:nvPr/>
        </p:nvSpPr>
        <p:spPr>
          <a:xfrm>
            <a:off x="634368" y="2773347"/>
            <a:ext cx="10923264" cy="5094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800" b="1" dirty="0">
                <a:latin typeface="Calibri" panose="020F0502020204030204" pitchFamily="34" charset="0"/>
                <a:ea typeface="Calibri" panose="020F0502020204030204" pitchFamily="34" charset="0"/>
                <a:cs typeface="Calibri" panose="020F0502020204030204" pitchFamily="34" charset="0"/>
              </a:rPr>
              <a:t>RISULTATI</a:t>
            </a:r>
          </a:p>
        </p:txBody>
      </p:sp>
      <p:sp>
        <p:nvSpPr>
          <p:cNvPr id="3" name="Segnaposto contenuto 2">
            <a:extLst>
              <a:ext uri="{FF2B5EF4-FFF2-40B4-BE49-F238E27FC236}">
                <a16:creationId xmlns:a16="http://schemas.microsoft.com/office/drawing/2014/main" id="{11B5EF0F-5E4A-F160-7804-F24189AFC803}"/>
              </a:ext>
            </a:extLst>
          </p:cNvPr>
          <p:cNvSpPr>
            <a:spLocks noGrp="1"/>
          </p:cNvSpPr>
          <p:nvPr>
            <p:ph idx="1"/>
          </p:nvPr>
        </p:nvSpPr>
        <p:spPr>
          <a:xfrm>
            <a:off x="838200" y="3575154"/>
            <a:ext cx="10515600" cy="2780675"/>
          </a:xfrm>
        </p:spPr>
        <p:txBody>
          <a:bodyPr>
            <a:noAutofit/>
          </a:bodyPr>
          <a:lstStyle/>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Nessun miglioramento statisticamente significativo</a:t>
            </a:r>
            <a:r>
              <a:rPr lang="it-IT" sz="2000" dirty="0">
                <a:latin typeface="Calibri" panose="020F0502020204030204" pitchFamily="34" charset="0"/>
                <a:ea typeface="Calibri" panose="020F0502020204030204" pitchFamily="34" charset="0"/>
                <a:cs typeface="Calibri" panose="020F0502020204030204" pitchFamily="34" charset="0"/>
              </a:rPr>
              <a:t> nella salute muscoloscheletrica (misurata con MSK-HQ) per il gruppo con l’app rispetto agli altri due gruppi.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Tuttavia, </a:t>
            </a:r>
            <a:r>
              <a:rPr lang="it-IT" sz="2000" b="1" dirty="0">
                <a:latin typeface="Calibri" panose="020F0502020204030204" pitchFamily="34" charset="0"/>
                <a:ea typeface="Calibri" panose="020F0502020204030204" pitchFamily="34" charset="0"/>
                <a:cs typeface="Calibri" panose="020F0502020204030204" pitchFamily="34" charset="0"/>
              </a:rPr>
              <a:t>una percentuale leggermente maggiore di pazienti nel gruppo app ha mostrato miglioramenti clinicamente rilevanti</a:t>
            </a:r>
            <a:r>
              <a:rPr lang="it-IT" sz="2000" dirty="0">
                <a:latin typeface="Calibri" panose="020F0502020204030204" pitchFamily="34" charset="0"/>
                <a:ea typeface="Calibri" panose="020F0502020204030204" pitchFamily="34" charset="0"/>
                <a:cs typeface="Calibri" panose="020F0502020204030204" pitchFamily="34" charset="0"/>
              </a:rPr>
              <a:t>.</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Il punteggio sulla “</a:t>
            </a:r>
            <a:r>
              <a:rPr lang="it-IT" sz="2000" b="1" dirty="0">
                <a:latin typeface="Calibri" panose="020F0502020204030204" pitchFamily="34" charset="0"/>
                <a:ea typeface="Calibri" panose="020F0502020204030204" pitchFamily="34" charset="0"/>
                <a:cs typeface="Calibri" panose="020F0502020204030204" pitchFamily="34" charset="0"/>
              </a:rPr>
              <a:t>percezione globale del miglioramento</a:t>
            </a:r>
            <a:r>
              <a:rPr lang="it-IT" sz="2000" dirty="0">
                <a:latin typeface="Calibri" panose="020F0502020204030204" pitchFamily="34" charset="0"/>
                <a:ea typeface="Calibri" panose="020F0502020204030204" pitchFamily="34" charset="0"/>
                <a:cs typeface="Calibri" panose="020F0502020204030204" pitchFamily="34" charset="0"/>
              </a:rPr>
              <a:t>” era più alto nel gruppo app rispetto al gruppo con cure usuali.</a:t>
            </a:r>
          </a:p>
          <a:p>
            <a:pPr>
              <a:buFont typeface="Arial" panose="020B0604020202020204" pitchFamily="34" charset="0"/>
              <a:buChar char="•"/>
            </a:pPr>
            <a:r>
              <a:rPr lang="it-IT" sz="2000" dirty="0">
                <a:latin typeface="Calibri" panose="020F0502020204030204" pitchFamily="34" charset="0"/>
                <a:ea typeface="Calibri" panose="020F0502020204030204" pitchFamily="34" charset="0"/>
                <a:cs typeface="Calibri" panose="020F0502020204030204" pitchFamily="34" charset="0"/>
              </a:rPr>
              <a:t>L’adesione all’uso dell’app è stata subottimale (quasi il 30% non l’ha mai usata).</a:t>
            </a:r>
          </a:p>
          <a:p>
            <a:endParaRPr lang="it-IT"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9133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56B8D5-14C7-AAF6-6A05-314E99DB37C6}"/>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7C10B93-D2F5-522A-9F88-DEF8D6949149}"/>
              </a:ext>
            </a:extLst>
          </p:cNvPr>
          <p:cNvSpPr>
            <a:spLocks noGrp="1"/>
          </p:cNvSpPr>
          <p:nvPr>
            <p:ph idx="1"/>
          </p:nvPr>
        </p:nvSpPr>
        <p:spPr>
          <a:xfrm>
            <a:off x="519033" y="4276231"/>
            <a:ext cx="11153931" cy="2110056"/>
          </a:xfrm>
        </p:spPr>
        <p:txBody>
          <a:bodyPr>
            <a:noAutofit/>
          </a:bodyPr>
          <a:lstStyle/>
          <a:p>
            <a:pPr>
              <a:buNone/>
            </a:pPr>
            <a:r>
              <a:rPr lang="it-IT" sz="2200" dirty="0">
                <a:latin typeface="Calibri" panose="020F0502020204030204" pitchFamily="34" charset="0"/>
                <a:ea typeface="Calibri" panose="020F0502020204030204" pitchFamily="34" charset="0"/>
                <a:cs typeface="Calibri" panose="020F0502020204030204" pitchFamily="34" charset="0"/>
              </a:rPr>
              <a:t>La motivazione alla base di questi sistemi è la crescente </a:t>
            </a:r>
            <a:r>
              <a:rPr lang="it-IT" sz="2200" b="1" dirty="0">
                <a:latin typeface="Calibri" panose="020F0502020204030204" pitchFamily="34" charset="0"/>
                <a:ea typeface="Calibri" panose="020F0502020204030204" pitchFamily="34" charset="0"/>
                <a:cs typeface="Calibri" panose="020F0502020204030204" pitchFamily="34" charset="0"/>
              </a:rPr>
              <a:t>necessità di riabilitazione efficace e accessibile</a:t>
            </a:r>
            <a:r>
              <a:rPr lang="it-IT" sz="2200" dirty="0">
                <a:latin typeface="Calibri" panose="020F0502020204030204" pitchFamily="34" charset="0"/>
                <a:ea typeface="Calibri" panose="020F0502020204030204" pitchFamily="34" charset="0"/>
                <a:cs typeface="Calibri" panose="020F0502020204030204" pitchFamily="34" charset="0"/>
              </a:rPr>
              <a:t> a causa della carenza di terapisti qualificati, dell’alto costo delle terapie tradizionali e della necessità di una maggiore oggettività delle valutazioni cliniche.</a:t>
            </a:r>
          </a:p>
          <a:p>
            <a:pPr>
              <a:buNone/>
            </a:pPr>
            <a:r>
              <a:rPr lang="it-IT" sz="2200" dirty="0">
                <a:latin typeface="Calibri" panose="020F0502020204030204" pitchFamily="34" charset="0"/>
                <a:ea typeface="Calibri" panose="020F0502020204030204" pitchFamily="34" charset="0"/>
                <a:cs typeface="Calibri" panose="020F0502020204030204" pitchFamily="34" charset="0"/>
              </a:rPr>
              <a:t>L’analisi si concentra su studi pubblicati dal 2013 in poi, e include una valutazione comparativa delle prestazioni di diversi sistemi e algoritmi.</a:t>
            </a:r>
          </a:p>
        </p:txBody>
      </p:sp>
      <p:pic>
        <p:nvPicPr>
          <p:cNvPr id="5" name="Immagine 4">
            <a:extLst>
              <a:ext uri="{FF2B5EF4-FFF2-40B4-BE49-F238E27FC236}">
                <a16:creationId xmlns:a16="http://schemas.microsoft.com/office/drawing/2014/main" id="{DA92C0F1-7590-20DB-7E4E-9DEC24A000FD}"/>
              </a:ext>
            </a:extLst>
          </p:cNvPr>
          <p:cNvPicPr>
            <a:picLocks noChangeAspect="1"/>
          </p:cNvPicPr>
          <p:nvPr/>
        </p:nvPicPr>
        <p:blipFill>
          <a:blip r:embed="rId3"/>
          <a:stretch>
            <a:fillRect/>
          </a:stretch>
        </p:blipFill>
        <p:spPr>
          <a:xfrm>
            <a:off x="3054193" y="184733"/>
            <a:ext cx="6083613" cy="1790792"/>
          </a:xfrm>
          <a:prstGeom prst="rect">
            <a:avLst/>
          </a:prstGeom>
        </p:spPr>
      </p:pic>
      <p:sp>
        <p:nvSpPr>
          <p:cNvPr id="2" name="Rettangolo con angoli arrotondati 1">
            <a:extLst>
              <a:ext uri="{FF2B5EF4-FFF2-40B4-BE49-F238E27FC236}">
                <a16:creationId xmlns:a16="http://schemas.microsoft.com/office/drawing/2014/main" id="{94606B8E-2113-61BC-79BE-F150773CF6F9}"/>
              </a:ext>
            </a:extLst>
          </p:cNvPr>
          <p:cNvSpPr/>
          <p:nvPr/>
        </p:nvSpPr>
        <p:spPr>
          <a:xfrm>
            <a:off x="634368" y="2686263"/>
            <a:ext cx="10923264" cy="113144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a:latin typeface="Calibri" panose="020F0502020204030204" pitchFamily="34" charset="0"/>
                <a:ea typeface="Calibri" panose="020F0502020204030204" pitchFamily="34" charset="0"/>
                <a:cs typeface="Calibri" panose="020F0502020204030204" pitchFamily="34" charset="0"/>
              </a:rPr>
              <a:t>Revisione sistematica sui sistemi automatizzati per la riabilitazione post-ictus, con particolare riferimento a tecniche </a:t>
            </a:r>
            <a:r>
              <a:rPr lang="it-IT" sz="2000" b="1" dirty="0">
                <a:latin typeface="Calibri" panose="020F0502020204030204" pitchFamily="34" charset="0"/>
                <a:ea typeface="Calibri" panose="020F0502020204030204" pitchFamily="34" charset="0"/>
                <a:cs typeface="Calibri" panose="020F0502020204030204" pitchFamily="34" charset="0"/>
              </a:rPr>
              <a:t>robot-assistite</a:t>
            </a:r>
            <a:r>
              <a:rPr lang="it-IT" sz="2000" dirty="0">
                <a:latin typeface="Calibri" panose="020F0502020204030204" pitchFamily="34" charset="0"/>
                <a:ea typeface="Calibri" panose="020F0502020204030204" pitchFamily="34" charset="0"/>
                <a:cs typeface="Calibri" panose="020F0502020204030204" pitchFamily="34" charset="0"/>
              </a:rPr>
              <a:t>, basate su </a:t>
            </a:r>
            <a:r>
              <a:rPr lang="it-IT" sz="2000" b="1" dirty="0">
                <a:latin typeface="Calibri" panose="020F0502020204030204" pitchFamily="34" charset="0"/>
                <a:ea typeface="Calibri" panose="020F0502020204030204" pitchFamily="34" charset="0"/>
                <a:cs typeface="Calibri" panose="020F0502020204030204" pitchFamily="34" charset="0"/>
              </a:rPr>
              <a:t>realtà virtuale </a:t>
            </a:r>
            <a:r>
              <a:rPr lang="it-IT" sz="2000" dirty="0">
                <a:latin typeface="Calibri" panose="020F0502020204030204" pitchFamily="34" charset="0"/>
                <a:ea typeface="Calibri" panose="020F0502020204030204" pitchFamily="34" charset="0"/>
                <a:cs typeface="Calibri" panose="020F0502020204030204" pitchFamily="34" charset="0"/>
              </a:rPr>
              <a:t>(VR), e metodiche di </a:t>
            </a:r>
            <a:r>
              <a:rPr lang="it-IT" sz="2000" b="1" dirty="0">
                <a:latin typeface="Calibri" panose="020F0502020204030204" pitchFamily="34" charset="0"/>
                <a:ea typeface="Calibri" panose="020F0502020204030204" pitchFamily="34" charset="0"/>
                <a:cs typeface="Calibri" panose="020F0502020204030204" pitchFamily="34" charset="0"/>
              </a:rPr>
              <a:t>valutazione automatizzata</a:t>
            </a:r>
            <a:r>
              <a:rPr lang="it-IT" sz="2000" dirty="0">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43189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BB7F9-A6BD-9475-30BD-571647702C9C}"/>
            </a:ext>
          </a:extLst>
        </p:cNvPr>
        <p:cNvGrpSpPr/>
        <p:nvPr/>
      </p:nvGrpSpPr>
      <p:grpSpPr>
        <a:xfrm>
          <a:off x="0" y="0"/>
          <a:ext cx="0" cy="0"/>
          <a:chOff x="0" y="0"/>
          <a:chExt cx="0" cy="0"/>
        </a:xfrm>
      </p:grpSpPr>
      <p:graphicFrame>
        <p:nvGraphicFramePr>
          <p:cNvPr id="5" name="Segnaposto contenuto 2">
            <a:extLst>
              <a:ext uri="{FF2B5EF4-FFF2-40B4-BE49-F238E27FC236}">
                <a16:creationId xmlns:a16="http://schemas.microsoft.com/office/drawing/2014/main" id="{D79F4A4E-BCF9-70B4-17AB-0B8B93A55324}"/>
              </a:ext>
            </a:extLst>
          </p:cNvPr>
          <p:cNvGraphicFramePr>
            <a:graphicFrameLocks noGrp="1"/>
          </p:cNvGraphicFramePr>
          <p:nvPr>
            <p:ph idx="1"/>
            <p:extLst>
              <p:ext uri="{D42A27DB-BD31-4B8C-83A1-F6EECF244321}">
                <p14:modId xmlns:p14="http://schemas.microsoft.com/office/powerpoint/2010/main" val="2069877436"/>
              </p:ext>
            </p:extLst>
          </p:nvPr>
        </p:nvGraphicFramePr>
        <p:xfrm>
          <a:off x="838200" y="743797"/>
          <a:ext cx="10515600" cy="56570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721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descr="AI4Med, scenari e sfide dell’Intelligenza Artificiale in Medicina ...">
            <a:extLst>
              <a:ext uri="{FF2B5EF4-FFF2-40B4-BE49-F238E27FC236}">
                <a16:creationId xmlns:a16="http://schemas.microsoft.com/office/drawing/2014/main" id="{05D49E24-6B37-33B9-C7AD-8B040BE09A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617" t="-1" r="27210" b="-1"/>
          <a:stretch/>
        </p:blipFill>
        <p:spPr bwMode="auto">
          <a:xfrm>
            <a:off x="3824950" y="0"/>
            <a:ext cx="84124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96462CCB-BB6E-584D-E9A3-ACA54838C7A6}"/>
              </a:ext>
            </a:extLst>
          </p:cNvPr>
          <p:cNvSpPr>
            <a:spLocks noGrp="1"/>
          </p:cNvSpPr>
          <p:nvPr>
            <p:ph idx="1"/>
          </p:nvPr>
        </p:nvSpPr>
        <p:spPr>
          <a:xfrm>
            <a:off x="609738" y="453065"/>
            <a:ext cx="4662906" cy="1477328"/>
          </a:xfrm>
        </p:spPr>
        <p:txBody>
          <a:bodyPr>
            <a:normAutofit/>
          </a:bodyPr>
          <a:lstStyle/>
          <a:p>
            <a:pPr marL="0" indent="0">
              <a:buNone/>
            </a:pPr>
            <a:r>
              <a:rPr lang="it-IT" sz="2000" dirty="0">
                <a:latin typeface="Calibri" panose="020F0502020204030204" pitchFamily="34" charset="0"/>
                <a:ea typeface="Calibri" panose="020F0502020204030204" pitchFamily="34" charset="0"/>
                <a:cs typeface="Calibri" panose="020F0502020204030204" pitchFamily="34" charset="0"/>
              </a:rPr>
              <a:t>L'</a:t>
            </a:r>
            <a:r>
              <a:rPr lang="it-IT" sz="2000" b="1" dirty="0">
                <a:latin typeface="Calibri" panose="020F0502020204030204" pitchFamily="34" charset="0"/>
                <a:ea typeface="Calibri" panose="020F0502020204030204" pitchFamily="34" charset="0"/>
                <a:cs typeface="Calibri" panose="020F0502020204030204" pitchFamily="34" charset="0"/>
              </a:rPr>
              <a:t>intelligenza artificiale (IA)</a:t>
            </a:r>
            <a:r>
              <a:rPr lang="it-IT" sz="2000" dirty="0">
                <a:latin typeface="Calibri" panose="020F0502020204030204" pitchFamily="34" charset="0"/>
                <a:ea typeface="Calibri" panose="020F0502020204030204" pitchFamily="34" charset="0"/>
                <a:cs typeface="Calibri" panose="020F0502020204030204" pitchFamily="34" charset="0"/>
              </a:rPr>
              <a:t> sta emergendo come una delle innovazioni più significative nella medicina moderna, trasformando diagnosi, trattamenti e gestione clinica.</a:t>
            </a:r>
          </a:p>
        </p:txBody>
      </p:sp>
      <p:sp>
        <p:nvSpPr>
          <p:cNvPr id="6" name="CasellaDiTesto 5">
            <a:extLst>
              <a:ext uri="{FF2B5EF4-FFF2-40B4-BE49-F238E27FC236}">
                <a16:creationId xmlns:a16="http://schemas.microsoft.com/office/drawing/2014/main" id="{43F9EA20-181C-576E-881D-D6D566A57951}"/>
              </a:ext>
            </a:extLst>
          </p:cNvPr>
          <p:cNvSpPr txBox="1"/>
          <p:nvPr/>
        </p:nvSpPr>
        <p:spPr>
          <a:xfrm>
            <a:off x="609738" y="1875626"/>
            <a:ext cx="4662906" cy="1015663"/>
          </a:xfrm>
          <a:prstGeom prst="rect">
            <a:avLst/>
          </a:prstGeom>
          <a:noFill/>
        </p:spPr>
        <p:txBody>
          <a:bodyPr wrap="square">
            <a:spAutoFit/>
          </a:bodyPr>
          <a:lstStyle/>
          <a:p>
            <a:pPr marL="0" indent="0">
              <a:buNone/>
            </a:pPr>
            <a:r>
              <a:rPr lang="it-IT" sz="2000" dirty="0">
                <a:latin typeface="Calibri" panose="020F0502020204030204" pitchFamily="34" charset="0"/>
                <a:ea typeface="Calibri" panose="020F0502020204030204" pitchFamily="34" charset="0"/>
                <a:cs typeface="Calibri" panose="020F0502020204030204" pitchFamily="34" charset="0"/>
              </a:rPr>
              <a:t>Negli ultimi anni, l'adozione dell'IA in ambito sanitario ha registrato una crescita esponenziale</a:t>
            </a:r>
          </a:p>
        </p:txBody>
      </p:sp>
      <p:sp>
        <p:nvSpPr>
          <p:cNvPr id="8" name="CasellaDiTesto 7">
            <a:extLst>
              <a:ext uri="{FF2B5EF4-FFF2-40B4-BE49-F238E27FC236}">
                <a16:creationId xmlns:a16="http://schemas.microsoft.com/office/drawing/2014/main" id="{219E0F72-3A80-6494-39F3-710181D6182E}"/>
              </a:ext>
            </a:extLst>
          </p:cNvPr>
          <p:cNvSpPr txBox="1"/>
          <p:nvPr/>
        </p:nvSpPr>
        <p:spPr>
          <a:xfrm>
            <a:off x="609738" y="3118781"/>
            <a:ext cx="5283605" cy="2031325"/>
          </a:xfrm>
          <a:prstGeom prst="rect">
            <a:avLst/>
          </a:prstGeom>
          <a:noFill/>
        </p:spPr>
        <p:txBody>
          <a:bodyPr wrap="square">
            <a:spAutoFit/>
          </a:bodyPr>
          <a:lstStyle/>
          <a:p>
            <a:pPr marL="285750" indent="-285750">
              <a:buFont typeface="Arial" panose="020B0604020202020204" pitchFamily="34" charset="0"/>
              <a:buChar char="•"/>
            </a:pPr>
            <a:r>
              <a:rPr lang="it-IT" dirty="0">
                <a:latin typeface="Calibri" panose="020F0502020204030204" pitchFamily="34" charset="0"/>
                <a:ea typeface="Calibri" panose="020F0502020204030204" pitchFamily="34" charset="0"/>
                <a:cs typeface="Calibri" panose="020F0502020204030204" pitchFamily="34" charset="0"/>
              </a:rPr>
              <a:t>Il mercato globale dell'IA in sanità è stimato a </a:t>
            </a:r>
            <a:r>
              <a:rPr lang="it-IT" b="1" dirty="0">
                <a:latin typeface="Calibri" panose="020F0502020204030204" pitchFamily="34" charset="0"/>
                <a:ea typeface="Calibri" panose="020F0502020204030204" pitchFamily="34" charset="0"/>
                <a:cs typeface="Calibri" panose="020F0502020204030204" pitchFamily="34" charset="0"/>
              </a:rPr>
              <a:t>27 miliardi di dollari nel 2024</a:t>
            </a:r>
            <a:r>
              <a:rPr lang="it-IT" dirty="0">
                <a:latin typeface="Calibri" panose="020F0502020204030204" pitchFamily="34" charset="0"/>
                <a:ea typeface="Calibri" panose="020F0502020204030204" pitchFamily="34" charset="0"/>
                <a:cs typeface="Calibri" panose="020F0502020204030204" pitchFamily="34" charset="0"/>
              </a:rPr>
              <a:t> e si prevede che raggiungerà </a:t>
            </a:r>
            <a:r>
              <a:rPr lang="it-IT" b="1" dirty="0">
                <a:latin typeface="Calibri" panose="020F0502020204030204" pitchFamily="34" charset="0"/>
                <a:ea typeface="Calibri" panose="020F0502020204030204" pitchFamily="34" charset="0"/>
                <a:cs typeface="Calibri" panose="020F0502020204030204" pitchFamily="34" charset="0"/>
              </a:rPr>
              <a:t>oltre 613 miliardi di dollari entro il 2034</a:t>
            </a:r>
            <a:r>
              <a:rPr lang="it-IT" dirty="0">
                <a:latin typeface="Calibri" panose="020F0502020204030204" pitchFamily="34" charset="0"/>
                <a:ea typeface="Calibri" panose="020F0502020204030204" pitchFamily="34" charset="0"/>
                <a:cs typeface="Calibri" panose="020F0502020204030204" pitchFamily="34" charset="0"/>
              </a:rPr>
              <a:t>, con un tasso di crescita annuale del 37%. </a:t>
            </a:r>
            <a:br>
              <a:rPr lang="it-IT" dirty="0">
                <a:latin typeface="Calibri" panose="020F0502020204030204" pitchFamily="34" charset="0"/>
                <a:ea typeface="Calibri" panose="020F0502020204030204" pitchFamily="34" charset="0"/>
                <a:cs typeface="Calibri" panose="020F0502020204030204" pitchFamily="34" charset="0"/>
              </a:rPr>
            </a:br>
            <a:r>
              <a:rPr lang="en-US" i="1" dirty="0">
                <a:latin typeface="Calibri" panose="020F0502020204030204" pitchFamily="34" charset="0"/>
                <a:ea typeface="Calibri" panose="020F0502020204030204" pitchFamily="34" charset="0"/>
                <a:cs typeface="Calibri" panose="020F0502020204030204" pitchFamily="34" charset="0"/>
              </a:rPr>
              <a:t>HealthTech Magazine. (2024, October). AI in healthcare: How it’s used &amp; the future of performance.</a:t>
            </a:r>
            <a:endParaRPr lang="it-IT" i="1" dirty="0">
              <a:latin typeface="Calibri" panose="020F0502020204030204" pitchFamily="34" charset="0"/>
              <a:ea typeface="Calibri" panose="020F0502020204030204" pitchFamily="34" charset="0"/>
              <a:cs typeface="Calibri" panose="020F0502020204030204" pitchFamily="34" charset="0"/>
            </a:endParaRPr>
          </a:p>
        </p:txBody>
      </p:sp>
      <p:sp>
        <p:nvSpPr>
          <p:cNvPr id="12" name="CasellaDiTesto 11">
            <a:extLst>
              <a:ext uri="{FF2B5EF4-FFF2-40B4-BE49-F238E27FC236}">
                <a16:creationId xmlns:a16="http://schemas.microsoft.com/office/drawing/2014/main" id="{A04C8D1F-8AE6-D6E6-1109-79034F14C7D7}"/>
              </a:ext>
            </a:extLst>
          </p:cNvPr>
          <p:cNvSpPr txBox="1"/>
          <p:nvPr/>
        </p:nvSpPr>
        <p:spPr>
          <a:xfrm>
            <a:off x="614472" y="5080923"/>
            <a:ext cx="5481528" cy="1200329"/>
          </a:xfrm>
          <a:prstGeom prst="rect">
            <a:avLst/>
          </a:prstGeom>
          <a:noFill/>
        </p:spPr>
        <p:txBody>
          <a:bodyPr wrap="square">
            <a:spAutoFit/>
          </a:bodyPr>
          <a:lstStyle/>
          <a:p>
            <a:pPr marL="285750" indent="-285750">
              <a:buFont typeface="Arial" panose="020B0604020202020204" pitchFamily="34" charset="0"/>
              <a:buChar char="•"/>
            </a:pPr>
            <a:r>
              <a:rPr lang="it-IT" dirty="0">
                <a:latin typeface="Calibri" panose="020F0502020204030204" pitchFamily="34" charset="0"/>
                <a:ea typeface="Calibri" panose="020F0502020204030204" pitchFamily="34" charset="0"/>
                <a:cs typeface="Calibri" panose="020F0502020204030204" pitchFamily="34" charset="0"/>
              </a:rPr>
              <a:t>In Europa, il </a:t>
            </a:r>
            <a:r>
              <a:rPr lang="it-IT" b="1" dirty="0">
                <a:latin typeface="Calibri" panose="020F0502020204030204" pitchFamily="34" charset="0"/>
                <a:ea typeface="Calibri" panose="020F0502020204030204" pitchFamily="34" charset="0"/>
                <a:cs typeface="Calibri" panose="020F0502020204030204" pitchFamily="34" charset="0"/>
              </a:rPr>
              <a:t>61% delle organizzazioni sanitarie</a:t>
            </a:r>
            <a:r>
              <a:rPr lang="it-IT" dirty="0">
                <a:latin typeface="Calibri" panose="020F0502020204030204" pitchFamily="34" charset="0"/>
                <a:ea typeface="Calibri" panose="020F0502020204030204" pitchFamily="34" charset="0"/>
                <a:cs typeface="Calibri" panose="020F0502020204030204" pitchFamily="34" charset="0"/>
              </a:rPr>
              <a:t> prevede di utilizzare l’IA nella pratica clinica entro la fine del 2024. </a:t>
            </a:r>
            <a:r>
              <a:rPr lang="it-IT" i="1" dirty="0">
                <a:latin typeface="Calibri" panose="020F0502020204030204" pitchFamily="34" charset="0"/>
                <a:ea typeface="Calibri" panose="020F0502020204030204" pitchFamily="34" charset="0"/>
                <a:cs typeface="Calibri" panose="020F0502020204030204" pitchFamily="34" charset="0"/>
              </a:rPr>
              <a:t>AIPRM. (2024). AI in </a:t>
            </a:r>
            <a:r>
              <a:rPr lang="it-IT" i="1" dirty="0" err="1">
                <a:latin typeface="Calibri" panose="020F0502020204030204" pitchFamily="34" charset="0"/>
                <a:ea typeface="Calibri" panose="020F0502020204030204" pitchFamily="34" charset="0"/>
                <a:cs typeface="Calibri" panose="020F0502020204030204" pitchFamily="34" charset="0"/>
              </a:rPr>
              <a:t>healthcare</a:t>
            </a:r>
            <a:r>
              <a:rPr lang="it-IT" i="1" dirty="0">
                <a:latin typeface="Calibri" panose="020F0502020204030204" pitchFamily="34" charset="0"/>
                <a:ea typeface="Calibri" panose="020F0502020204030204" pitchFamily="34" charset="0"/>
                <a:cs typeface="Calibri" panose="020F0502020204030204" pitchFamily="34" charset="0"/>
              </a:rPr>
              <a:t> </a:t>
            </a:r>
            <a:r>
              <a:rPr lang="it-IT" i="1" dirty="0" err="1">
                <a:latin typeface="Calibri" panose="020F0502020204030204" pitchFamily="34" charset="0"/>
                <a:ea typeface="Calibri" panose="020F0502020204030204" pitchFamily="34" charset="0"/>
                <a:cs typeface="Calibri" panose="020F0502020204030204" pitchFamily="34" charset="0"/>
              </a:rPr>
              <a:t>statistics</a:t>
            </a:r>
            <a:r>
              <a:rPr lang="it-IT" i="1" dirty="0">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351344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6F841-E73B-C36D-B6C5-2D18E7B0EF66}"/>
            </a:ext>
          </a:extLst>
        </p:cNvPr>
        <p:cNvGrpSpPr/>
        <p:nvPr/>
      </p:nvGrpSpPr>
      <p:grpSpPr>
        <a:xfrm>
          <a:off x="0" y="0"/>
          <a:ext cx="0" cy="0"/>
          <a:chOff x="0" y="0"/>
          <a:chExt cx="0" cy="0"/>
        </a:xfrm>
      </p:grpSpPr>
      <p:sp>
        <p:nvSpPr>
          <p:cNvPr id="4" name="Rettangolo con angoli arrotondati 3">
            <a:extLst>
              <a:ext uri="{FF2B5EF4-FFF2-40B4-BE49-F238E27FC236}">
                <a16:creationId xmlns:a16="http://schemas.microsoft.com/office/drawing/2014/main" id="{F9D82530-7C89-B5B5-5E65-B201E9B831BA}"/>
              </a:ext>
            </a:extLst>
          </p:cNvPr>
          <p:cNvSpPr/>
          <p:nvPr/>
        </p:nvSpPr>
        <p:spPr>
          <a:xfrm>
            <a:off x="634368" y="755864"/>
            <a:ext cx="10923264" cy="5094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800" b="1" dirty="0">
                <a:latin typeface="Calibri" panose="020F0502020204030204" pitchFamily="34" charset="0"/>
                <a:ea typeface="Calibri" panose="020F0502020204030204" pitchFamily="34" charset="0"/>
                <a:cs typeface="Calibri" panose="020F0502020204030204" pitchFamily="34" charset="0"/>
              </a:rPr>
              <a:t>RISULTATI</a:t>
            </a:r>
          </a:p>
        </p:txBody>
      </p:sp>
      <p:sp>
        <p:nvSpPr>
          <p:cNvPr id="5" name="Rettangolo con angoli arrotondati 4">
            <a:extLst>
              <a:ext uri="{FF2B5EF4-FFF2-40B4-BE49-F238E27FC236}">
                <a16:creationId xmlns:a16="http://schemas.microsoft.com/office/drawing/2014/main" id="{8AA1FD1B-12E3-311A-4DDD-C79F38DF0B95}"/>
              </a:ext>
            </a:extLst>
          </p:cNvPr>
          <p:cNvSpPr/>
          <p:nvPr/>
        </p:nvSpPr>
        <p:spPr>
          <a:xfrm>
            <a:off x="634368" y="1757348"/>
            <a:ext cx="10923264" cy="1131448"/>
          </a:xfrm>
          <a:prstGeom prst="round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Miglioramenti nei punteggi di valutazione della funzione motoria (come </a:t>
            </a:r>
            <a:r>
              <a:rPr lang="it-IT" sz="2400" b="1" dirty="0" err="1">
                <a:solidFill>
                  <a:schemeClr val="accent1"/>
                </a:solidFill>
                <a:latin typeface="Calibri" panose="020F0502020204030204" pitchFamily="34" charset="0"/>
                <a:ea typeface="Calibri" panose="020F0502020204030204" pitchFamily="34" charset="0"/>
                <a:cs typeface="Calibri" panose="020F0502020204030204" pitchFamily="34" charset="0"/>
              </a:rPr>
              <a:t>Fugl</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-Meyer</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 </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FIM</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 nei pazienti sottoposti a </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riabilitazione robotica e VR</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 </a:t>
            </a:r>
          </a:p>
        </p:txBody>
      </p:sp>
      <p:sp>
        <p:nvSpPr>
          <p:cNvPr id="6" name="Rettangolo con angoli arrotondati 5">
            <a:extLst>
              <a:ext uri="{FF2B5EF4-FFF2-40B4-BE49-F238E27FC236}">
                <a16:creationId xmlns:a16="http://schemas.microsoft.com/office/drawing/2014/main" id="{2F8EBFDE-C7BA-1C97-91DA-C6AE83E27857}"/>
              </a:ext>
            </a:extLst>
          </p:cNvPr>
          <p:cNvSpPr/>
          <p:nvPr/>
        </p:nvSpPr>
        <p:spPr>
          <a:xfrm>
            <a:off x="634368" y="3284407"/>
            <a:ext cx="10923264" cy="1131448"/>
          </a:xfrm>
          <a:prstGeom prst="round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Le tecnologie presentano ancora </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limiti</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 quali costi elevati, variabilità dei risultati, e rischi legati alla sicurezza e all’efficacia delle valutazioni automatiche, specie per l’uso domestico.</a:t>
            </a:r>
          </a:p>
        </p:txBody>
      </p:sp>
      <p:sp>
        <p:nvSpPr>
          <p:cNvPr id="7" name="Rettangolo con angoli arrotondati 6">
            <a:extLst>
              <a:ext uri="{FF2B5EF4-FFF2-40B4-BE49-F238E27FC236}">
                <a16:creationId xmlns:a16="http://schemas.microsoft.com/office/drawing/2014/main" id="{940BD13A-2A45-EEA4-9812-696BFDE1CB24}"/>
              </a:ext>
            </a:extLst>
          </p:cNvPr>
          <p:cNvSpPr/>
          <p:nvPr/>
        </p:nvSpPr>
        <p:spPr>
          <a:xfrm>
            <a:off x="634368" y="4811466"/>
            <a:ext cx="10923264" cy="1594559"/>
          </a:xfrm>
          <a:prstGeom prst="round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Confronto</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 tra sistemi basati su </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deep learning </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e </a:t>
            </a:r>
            <a:r>
              <a:rPr lang="it-IT" sz="2400" b="1" dirty="0">
                <a:solidFill>
                  <a:schemeClr val="accent1"/>
                </a:solidFill>
                <a:latin typeface="Calibri" panose="020F0502020204030204" pitchFamily="34" charset="0"/>
                <a:ea typeface="Calibri" panose="020F0502020204030204" pitchFamily="34" charset="0"/>
                <a:cs typeface="Calibri" panose="020F0502020204030204" pitchFamily="34" charset="0"/>
              </a:rPr>
              <a:t>metodi tradizionali </a:t>
            </a:r>
            <a:r>
              <a:rPr lang="it-IT" sz="2400" dirty="0">
                <a:solidFill>
                  <a:schemeClr val="accent1"/>
                </a:solidFill>
                <a:latin typeface="Calibri" panose="020F0502020204030204" pitchFamily="34" charset="0"/>
                <a:ea typeface="Calibri" panose="020F0502020204030204" pitchFamily="34" charset="0"/>
                <a:cs typeface="Calibri" panose="020F0502020204030204" pitchFamily="34" charset="0"/>
              </a:rPr>
              <a:t>di ingegneria delle feature per la valutazione automatica dei movimenti, evidenziando il potenziale dei primi in termini di accuratezza e capacità di gestire sequenze temporali complesse e variabili.</a:t>
            </a:r>
          </a:p>
        </p:txBody>
      </p:sp>
    </p:spTree>
    <p:extLst>
      <p:ext uri="{BB962C8B-B14F-4D97-AF65-F5344CB8AC3E}">
        <p14:creationId xmlns:p14="http://schemas.microsoft.com/office/powerpoint/2010/main" val="285231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65D02-80CE-BAF1-2818-75BA0B6FC89D}"/>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9195C584-1990-A7B9-4126-195850EC6BDC}"/>
              </a:ext>
            </a:extLst>
          </p:cNvPr>
          <p:cNvPicPr>
            <a:picLocks noChangeAspect="1"/>
          </p:cNvPicPr>
          <p:nvPr/>
        </p:nvPicPr>
        <p:blipFill>
          <a:blip r:embed="rId3"/>
          <a:stretch>
            <a:fillRect/>
          </a:stretch>
        </p:blipFill>
        <p:spPr>
          <a:xfrm>
            <a:off x="2987515" y="199941"/>
            <a:ext cx="6216970" cy="1625684"/>
          </a:xfrm>
          <a:prstGeom prst="rect">
            <a:avLst/>
          </a:prstGeom>
        </p:spPr>
      </p:pic>
      <p:sp>
        <p:nvSpPr>
          <p:cNvPr id="10" name="Rettangolo con angoli arrotondati 9">
            <a:extLst>
              <a:ext uri="{FF2B5EF4-FFF2-40B4-BE49-F238E27FC236}">
                <a16:creationId xmlns:a16="http://schemas.microsoft.com/office/drawing/2014/main" id="{D29D9395-EC41-7D59-AA5D-96BA36D071E8}"/>
              </a:ext>
            </a:extLst>
          </p:cNvPr>
          <p:cNvSpPr/>
          <p:nvPr/>
        </p:nvSpPr>
        <p:spPr>
          <a:xfrm>
            <a:off x="634368" y="2420430"/>
            <a:ext cx="10923264" cy="11170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err="1">
                <a:latin typeface="Calibri" panose="020F0502020204030204" pitchFamily="34" charset="0"/>
                <a:ea typeface="Calibri" panose="020F0502020204030204" pitchFamily="34" charset="0"/>
                <a:cs typeface="Calibri" panose="020F0502020204030204" pitchFamily="34" charset="0"/>
              </a:rPr>
              <a:t>Scoping</a:t>
            </a:r>
            <a:r>
              <a:rPr lang="it-IT" sz="2000" dirty="0">
                <a:latin typeface="Calibri" panose="020F0502020204030204" pitchFamily="34" charset="0"/>
                <a:ea typeface="Calibri" panose="020F0502020204030204" pitchFamily="34" charset="0"/>
                <a:cs typeface="Calibri" panose="020F0502020204030204" pitchFamily="34" charset="0"/>
              </a:rPr>
              <a:t> review sull’applicazione della IA nella riabilitazione post-ictus. </a:t>
            </a:r>
            <a:br>
              <a:rPr lang="it-IT" sz="2000" dirty="0">
                <a:latin typeface="Calibri" panose="020F0502020204030204" pitchFamily="34" charset="0"/>
                <a:ea typeface="Calibri" panose="020F0502020204030204" pitchFamily="34" charset="0"/>
                <a:cs typeface="Calibri" panose="020F0502020204030204" pitchFamily="34" charset="0"/>
              </a:rPr>
            </a:br>
            <a:r>
              <a:rPr lang="it-IT" sz="2000" dirty="0">
                <a:latin typeface="Calibri" panose="020F0502020204030204" pitchFamily="34" charset="0"/>
                <a:ea typeface="Calibri" panose="020F0502020204030204" pitchFamily="34" charset="0"/>
                <a:cs typeface="Calibri" panose="020F0502020204030204" pitchFamily="34" charset="0"/>
              </a:rPr>
              <a:t>Analizzando oltre 700 articoli, la revisione identifica le principali aree in cui l’IA è stata implementata per migliorare le terapie riabilitative, le valutazioni funzionali e le predizioni prognostiche.</a:t>
            </a:r>
          </a:p>
        </p:txBody>
      </p:sp>
      <p:graphicFrame>
        <p:nvGraphicFramePr>
          <p:cNvPr id="15" name="Diagramma 14">
            <a:extLst>
              <a:ext uri="{FF2B5EF4-FFF2-40B4-BE49-F238E27FC236}">
                <a16:creationId xmlns:a16="http://schemas.microsoft.com/office/drawing/2014/main" id="{F6DB9D3F-CC1E-D7E7-137D-3D9F443C1317}"/>
              </a:ext>
            </a:extLst>
          </p:cNvPr>
          <p:cNvGraphicFramePr/>
          <p:nvPr>
            <p:extLst>
              <p:ext uri="{D42A27DB-BD31-4B8C-83A1-F6EECF244321}">
                <p14:modId xmlns:p14="http://schemas.microsoft.com/office/powerpoint/2010/main" val="3475788089"/>
              </p:ext>
            </p:extLst>
          </p:nvPr>
        </p:nvGraphicFramePr>
        <p:xfrm>
          <a:off x="634368" y="3879049"/>
          <a:ext cx="10923264" cy="20313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1703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5"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B494F-E35B-EFB3-BAE4-B2554C998F0B}"/>
            </a:ext>
          </a:extLst>
        </p:cNvPr>
        <p:cNvGrpSpPr/>
        <p:nvPr/>
      </p:nvGrpSpPr>
      <p:grpSpPr>
        <a:xfrm>
          <a:off x="0" y="0"/>
          <a:ext cx="0" cy="0"/>
          <a:chOff x="0" y="0"/>
          <a:chExt cx="0" cy="0"/>
        </a:xfrm>
      </p:grpSpPr>
      <p:graphicFrame>
        <p:nvGraphicFramePr>
          <p:cNvPr id="16" name="Diagramma 15">
            <a:extLst>
              <a:ext uri="{FF2B5EF4-FFF2-40B4-BE49-F238E27FC236}">
                <a16:creationId xmlns:a16="http://schemas.microsoft.com/office/drawing/2014/main" id="{5C65429B-CD0C-6BEE-6BDC-6ED8493F0572}"/>
              </a:ext>
            </a:extLst>
          </p:cNvPr>
          <p:cNvGraphicFramePr/>
          <p:nvPr>
            <p:extLst>
              <p:ext uri="{D42A27DB-BD31-4B8C-83A1-F6EECF244321}">
                <p14:modId xmlns:p14="http://schemas.microsoft.com/office/powerpoint/2010/main" val="4184523750"/>
              </p:ext>
            </p:extLst>
          </p:nvPr>
        </p:nvGraphicFramePr>
        <p:xfrm>
          <a:off x="586628" y="300874"/>
          <a:ext cx="10863942" cy="21184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Diagramma 1">
            <a:extLst>
              <a:ext uri="{FF2B5EF4-FFF2-40B4-BE49-F238E27FC236}">
                <a16:creationId xmlns:a16="http://schemas.microsoft.com/office/drawing/2014/main" id="{E42D91F6-BB15-8007-A2D9-C766C6AD0D19}"/>
              </a:ext>
            </a:extLst>
          </p:cNvPr>
          <p:cNvGraphicFramePr/>
          <p:nvPr>
            <p:extLst>
              <p:ext uri="{D42A27DB-BD31-4B8C-83A1-F6EECF244321}">
                <p14:modId xmlns:p14="http://schemas.microsoft.com/office/powerpoint/2010/main" val="48320095"/>
              </p:ext>
            </p:extLst>
          </p:nvPr>
        </p:nvGraphicFramePr>
        <p:xfrm>
          <a:off x="586628" y="2635825"/>
          <a:ext cx="10863942" cy="19888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 name="Diagramma 2">
            <a:extLst>
              <a:ext uri="{FF2B5EF4-FFF2-40B4-BE49-F238E27FC236}">
                <a16:creationId xmlns:a16="http://schemas.microsoft.com/office/drawing/2014/main" id="{0FC93492-A467-3A23-539C-1F8C5CEF6BAF}"/>
              </a:ext>
            </a:extLst>
          </p:cNvPr>
          <p:cNvGraphicFramePr/>
          <p:nvPr>
            <p:extLst>
              <p:ext uri="{D42A27DB-BD31-4B8C-83A1-F6EECF244321}">
                <p14:modId xmlns:p14="http://schemas.microsoft.com/office/powerpoint/2010/main" val="3487770866"/>
              </p:ext>
            </p:extLst>
          </p:nvPr>
        </p:nvGraphicFramePr>
        <p:xfrm>
          <a:off x="586628" y="4725114"/>
          <a:ext cx="10863942" cy="178109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411341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Graphic spid="2" grpId="0">
        <p:bldAsOne/>
      </p:bldGraphic>
      <p:bldGraphic spid="3"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FD11C-A63C-90A0-8C83-0AD9CD71DA50}"/>
            </a:ext>
          </a:extLst>
        </p:cNvPr>
        <p:cNvGrpSpPr/>
        <p:nvPr/>
      </p:nvGrpSpPr>
      <p:grpSpPr>
        <a:xfrm>
          <a:off x="0" y="0"/>
          <a:ext cx="0" cy="0"/>
          <a:chOff x="0" y="0"/>
          <a:chExt cx="0" cy="0"/>
        </a:xfrm>
      </p:grpSpPr>
      <p:pic>
        <p:nvPicPr>
          <p:cNvPr id="7" name="Immagine 6">
            <a:extLst>
              <a:ext uri="{FF2B5EF4-FFF2-40B4-BE49-F238E27FC236}">
                <a16:creationId xmlns:a16="http://schemas.microsoft.com/office/drawing/2014/main" id="{2A9FC499-2297-EA96-1983-DBE0213FCD6F}"/>
              </a:ext>
            </a:extLst>
          </p:cNvPr>
          <p:cNvPicPr>
            <a:picLocks noChangeAspect="1"/>
          </p:cNvPicPr>
          <p:nvPr/>
        </p:nvPicPr>
        <p:blipFill>
          <a:blip r:embed="rId2"/>
          <a:stretch>
            <a:fillRect/>
          </a:stretch>
        </p:blipFill>
        <p:spPr>
          <a:xfrm>
            <a:off x="2987515" y="127370"/>
            <a:ext cx="6216970" cy="1625684"/>
          </a:xfrm>
          <a:prstGeom prst="rect">
            <a:avLst/>
          </a:prstGeom>
        </p:spPr>
      </p:pic>
      <p:sp>
        <p:nvSpPr>
          <p:cNvPr id="9" name="Rettangolo con angoli arrotondati 8">
            <a:extLst>
              <a:ext uri="{FF2B5EF4-FFF2-40B4-BE49-F238E27FC236}">
                <a16:creationId xmlns:a16="http://schemas.microsoft.com/office/drawing/2014/main" id="{23D9707E-F78D-71C4-B41E-6764D095905A}"/>
              </a:ext>
            </a:extLst>
          </p:cNvPr>
          <p:cNvSpPr/>
          <p:nvPr/>
        </p:nvSpPr>
        <p:spPr>
          <a:xfrm>
            <a:off x="634368" y="3222172"/>
            <a:ext cx="10923264" cy="190137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it-IT" sz="2000" b="0" i="0" baseline="0" dirty="0">
                <a:latin typeface="Calibri" panose="020F0502020204030204" pitchFamily="34" charset="0"/>
                <a:ea typeface="Calibri" panose="020F0502020204030204" pitchFamily="34" charset="0"/>
                <a:cs typeface="Calibri" panose="020F0502020204030204" pitchFamily="34" charset="0"/>
              </a:rPr>
              <a:t>L’IA si configura come uno strumento potente per potenziare la riabilitazione post-ictus, attraverso </a:t>
            </a:r>
            <a:r>
              <a:rPr lang="it-IT" sz="2000" b="1" i="0" baseline="0" dirty="0">
                <a:latin typeface="Calibri" panose="020F0502020204030204" pitchFamily="34" charset="0"/>
                <a:ea typeface="Calibri" panose="020F0502020204030204" pitchFamily="34" charset="0"/>
                <a:cs typeface="Calibri" panose="020F0502020204030204" pitchFamily="34" charset="0"/>
              </a:rPr>
              <a:t>valutazioni oggettive</a:t>
            </a:r>
            <a:r>
              <a:rPr lang="it-IT" sz="2000" b="0" i="0" baseline="0" dirty="0">
                <a:latin typeface="Calibri" panose="020F0502020204030204" pitchFamily="34" charset="0"/>
                <a:ea typeface="Calibri" panose="020F0502020204030204" pitchFamily="34" charset="0"/>
                <a:cs typeface="Calibri" panose="020F0502020204030204" pitchFamily="34" charset="0"/>
              </a:rPr>
              <a:t>, </a:t>
            </a:r>
            <a:r>
              <a:rPr lang="it-IT" sz="2000" b="1" i="0" baseline="0" dirty="0">
                <a:latin typeface="Calibri" panose="020F0502020204030204" pitchFamily="34" charset="0"/>
                <a:ea typeface="Calibri" panose="020F0502020204030204" pitchFamily="34" charset="0"/>
                <a:cs typeface="Calibri" panose="020F0502020204030204" pitchFamily="34" charset="0"/>
              </a:rPr>
              <a:t>interventi assistiti </a:t>
            </a:r>
            <a:r>
              <a:rPr lang="it-IT" sz="2000" b="0" i="0" baseline="0" dirty="0">
                <a:latin typeface="Calibri" panose="020F0502020204030204" pitchFamily="34" charset="0"/>
                <a:ea typeface="Calibri" panose="020F0502020204030204" pitchFamily="34" charset="0"/>
                <a:cs typeface="Calibri" panose="020F0502020204030204" pitchFamily="34" charset="0"/>
              </a:rPr>
              <a:t>intelligenti e </a:t>
            </a:r>
            <a:r>
              <a:rPr lang="it-IT" sz="2000" b="1" i="0" baseline="0" dirty="0">
                <a:latin typeface="Calibri" panose="020F0502020204030204" pitchFamily="34" charset="0"/>
                <a:ea typeface="Calibri" panose="020F0502020204030204" pitchFamily="34" charset="0"/>
                <a:cs typeface="Calibri" panose="020F0502020204030204" pitchFamily="34" charset="0"/>
              </a:rPr>
              <a:t>predizioni</a:t>
            </a:r>
            <a:r>
              <a:rPr lang="it-IT" sz="2000" b="0" i="0" baseline="0" dirty="0">
                <a:latin typeface="Calibri" panose="020F0502020204030204" pitchFamily="34" charset="0"/>
                <a:ea typeface="Calibri" panose="020F0502020204030204" pitchFamily="34" charset="0"/>
                <a:cs typeface="Calibri" panose="020F0502020204030204" pitchFamily="34" charset="0"/>
              </a:rPr>
              <a:t> accurate. </a:t>
            </a:r>
          </a:p>
          <a:p>
            <a:pPr lvl="0" algn="ctr"/>
            <a:endParaRPr lang="it-IT" sz="2000" dirty="0">
              <a:latin typeface="Calibri" panose="020F0502020204030204" pitchFamily="34" charset="0"/>
              <a:ea typeface="Calibri" panose="020F0502020204030204" pitchFamily="34" charset="0"/>
              <a:cs typeface="Calibri" panose="020F0502020204030204" pitchFamily="34" charset="0"/>
            </a:endParaRPr>
          </a:p>
          <a:p>
            <a:pPr lvl="0" algn="ctr"/>
            <a:r>
              <a:rPr lang="it-IT" sz="2000" b="0" i="0" baseline="0" dirty="0">
                <a:latin typeface="Calibri" panose="020F0502020204030204" pitchFamily="34" charset="0"/>
                <a:ea typeface="Calibri" panose="020F0502020204030204" pitchFamily="34" charset="0"/>
                <a:cs typeface="Calibri" panose="020F0502020204030204" pitchFamily="34" charset="0"/>
              </a:rPr>
              <a:t>Tuttavia, </a:t>
            </a:r>
            <a:r>
              <a:rPr lang="it-IT" sz="2000" b="1" i="0" baseline="0" dirty="0">
                <a:latin typeface="Calibri" panose="020F0502020204030204" pitchFamily="34" charset="0"/>
                <a:ea typeface="Calibri" panose="020F0502020204030204" pitchFamily="34" charset="0"/>
                <a:cs typeface="Calibri" panose="020F0502020204030204" pitchFamily="34" charset="0"/>
              </a:rPr>
              <a:t>sfide</a:t>
            </a:r>
            <a:r>
              <a:rPr lang="it-IT" sz="2000" b="0" i="0" baseline="0" dirty="0">
                <a:latin typeface="Calibri" panose="020F0502020204030204" pitchFamily="34" charset="0"/>
                <a:ea typeface="Calibri" panose="020F0502020204030204" pitchFamily="34" charset="0"/>
                <a:cs typeface="Calibri" panose="020F0502020204030204" pitchFamily="34" charset="0"/>
              </a:rPr>
              <a:t> quali </a:t>
            </a:r>
            <a:r>
              <a:rPr lang="it-IT" sz="2000" b="1" i="0" baseline="0" dirty="0">
                <a:latin typeface="Calibri" panose="020F0502020204030204" pitchFamily="34" charset="0"/>
                <a:ea typeface="Calibri" panose="020F0502020204030204" pitchFamily="34" charset="0"/>
                <a:cs typeface="Calibri" panose="020F0502020204030204" pitchFamily="34" charset="0"/>
              </a:rPr>
              <a:t>costi</a:t>
            </a:r>
            <a:r>
              <a:rPr lang="it-IT" sz="2000" b="0" i="0" baseline="0" dirty="0">
                <a:latin typeface="Calibri" panose="020F0502020204030204" pitchFamily="34" charset="0"/>
                <a:ea typeface="Calibri" panose="020F0502020204030204" pitchFamily="34" charset="0"/>
                <a:cs typeface="Calibri" panose="020F0502020204030204" pitchFamily="34" charset="0"/>
              </a:rPr>
              <a:t>, </a:t>
            </a:r>
            <a:r>
              <a:rPr lang="it-IT" sz="2000" b="1" i="0" baseline="0" dirty="0">
                <a:latin typeface="Calibri" panose="020F0502020204030204" pitchFamily="34" charset="0"/>
                <a:ea typeface="Calibri" panose="020F0502020204030204" pitchFamily="34" charset="0"/>
                <a:cs typeface="Calibri" panose="020F0502020204030204" pitchFamily="34" charset="0"/>
              </a:rPr>
              <a:t>complessità</a:t>
            </a:r>
            <a:r>
              <a:rPr lang="it-IT" sz="2000" b="0" i="0" baseline="0" dirty="0">
                <a:latin typeface="Calibri" panose="020F0502020204030204" pitchFamily="34" charset="0"/>
                <a:ea typeface="Calibri" panose="020F0502020204030204" pitchFamily="34" charset="0"/>
                <a:cs typeface="Calibri" panose="020F0502020204030204" pitchFamily="34" charset="0"/>
              </a:rPr>
              <a:t> tecnica, </a:t>
            </a:r>
            <a:r>
              <a:rPr lang="it-IT" sz="2000" b="0" i="0" baseline="0" dirty="0" err="1">
                <a:latin typeface="Calibri" panose="020F0502020204030204" pitchFamily="34" charset="0"/>
                <a:ea typeface="Calibri" panose="020F0502020204030204" pitchFamily="34" charset="0"/>
                <a:cs typeface="Calibri" panose="020F0502020204030204" pitchFamily="34" charset="0"/>
              </a:rPr>
              <a:t>spiegabilità</a:t>
            </a:r>
            <a:r>
              <a:rPr lang="it-IT" sz="2000" b="0" i="0" baseline="0" dirty="0">
                <a:latin typeface="Calibri" panose="020F0502020204030204" pitchFamily="34" charset="0"/>
                <a:ea typeface="Calibri" panose="020F0502020204030204" pitchFamily="34" charset="0"/>
                <a:cs typeface="Calibri" panose="020F0502020204030204" pitchFamily="34" charset="0"/>
              </a:rPr>
              <a:t> degli algoritmi e necessità di validazioni cliniche rimangono da affrontare.</a:t>
            </a:r>
            <a:endParaRPr lang="it-IT" sz="2000" dirty="0"/>
          </a:p>
        </p:txBody>
      </p:sp>
      <p:sp>
        <p:nvSpPr>
          <p:cNvPr id="11" name="Segnaposto contenuto 2">
            <a:extLst>
              <a:ext uri="{FF2B5EF4-FFF2-40B4-BE49-F238E27FC236}">
                <a16:creationId xmlns:a16="http://schemas.microsoft.com/office/drawing/2014/main" id="{DD12A767-C51C-CA95-4F41-38580C8E8D92}"/>
              </a:ext>
            </a:extLst>
          </p:cNvPr>
          <p:cNvSpPr>
            <a:spLocks noGrp="1"/>
          </p:cNvSpPr>
          <p:nvPr>
            <p:ph idx="1"/>
          </p:nvPr>
        </p:nvSpPr>
        <p:spPr>
          <a:xfrm>
            <a:off x="1143632" y="2491014"/>
            <a:ext cx="9904736" cy="571500"/>
          </a:xfrm>
        </p:spPr>
        <p:txBody>
          <a:bodyPr>
            <a:normAutofit/>
          </a:bodyPr>
          <a:lstStyle/>
          <a:p>
            <a:pPr algn="ctr">
              <a:buNone/>
            </a:pPr>
            <a:r>
              <a:rPr lang="it-IT" b="1" dirty="0">
                <a:ln w="0"/>
                <a:solidFill>
                  <a:schemeClr val="accent1"/>
                </a:solidFill>
                <a:effectLst>
                  <a:outerShdw blurRad="38100" dist="25400" dir="5400000" algn="ctr" rotWithShape="0">
                    <a:srgbClr val="6E747A">
                      <a:alpha val="43000"/>
                    </a:srgbClr>
                  </a:outerShdw>
                </a:effectLst>
              </a:rPr>
              <a:t>CONCLUSIONI</a:t>
            </a:r>
            <a:endParaRPr lang="it-IT" b="1" dirty="0"/>
          </a:p>
          <a:p>
            <a:pPr algn="ctr"/>
            <a:endParaRPr lang="it-IT" dirty="0"/>
          </a:p>
        </p:txBody>
      </p:sp>
    </p:spTree>
    <p:extLst>
      <p:ext uri="{BB962C8B-B14F-4D97-AF65-F5344CB8AC3E}">
        <p14:creationId xmlns:p14="http://schemas.microsoft.com/office/powerpoint/2010/main" val="137078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fade">
                                      <p:cBhvr>
                                        <p:cTn id="12" dur="1000"/>
                                        <p:tgtEl>
                                          <p:spTgt spid="11">
                                            <p:txEl>
                                              <p:pRg st="0" end="0"/>
                                            </p:txEl>
                                          </p:spTgt>
                                        </p:tgtEl>
                                      </p:cBhvr>
                                    </p:animEffect>
                                    <p:anim calcmode="lin" valueType="num">
                                      <p:cBhvr>
                                        <p:cTn id="13"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1CAE6-835E-19DD-6B09-A930833DC18D}"/>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30CA7A64-A56B-E599-5774-F451E85F0F6E}"/>
              </a:ext>
            </a:extLst>
          </p:cNvPr>
          <p:cNvPicPr>
            <a:picLocks noChangeAspect="1"/>
          </p:cNvPicPr>
          <p:nvPr/>
        </p:nvPicPr>
        <p:blipFill>
          <a:blip r:embed="rId3"/>
          <a:stretch>
            <a:fillRect/>
          </a:stretch>
        </p:blipFill>
        <p:spPr>
          <a:xfrm>
            <a:off x="2882735" y="123738"/>
            <a:ext cx="6426530" cy="1701887"/>
          </a:xfrm>
          <a:prstGeom prst="rect">
            <a:avLst/>
          </a:prstGeom>
        </p:spPr>
      </p:pic>
      <p:sp>
        <p:nvSpPr>
          <p:cNvPr id="6" name="Rettangolo con angoli arrotondati 5">
            <a:extLst>
              <a:ext uri="{FF2B5EF4-FFF2-40B4-BE49-F238E27FC236}">
                <a16:creationId xmlns:a16="http://schemas.microsoft.com/office/drawing/2014/main" id="{6C2F61A2-135C-640F-ED8F-D0CDFD035707}"/>
              </a:ext>
            </a:extLst>
          </p:cNvPr>
          <p:cNvSpPr/>
          <p:nvPr/>
        </p:nvSpPr>
        <p:spPr>
          <a:xfrm>
            <a:off x="634368" y="2086602"/>
            <a:ext cx="10923264" cy="134239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dirty="0">
                <a:latin typeface="Calibri" panose="020F0502020204030204" pitchFamily="34" charset="0"/>
                <a:ea typeface="Calibri" panose="020F0502020204030204" pitchFamily="34" charset="0"/>
                <a:cs typeface="Calibri" panose="020F0502020204030204" pitchFamily="34" charset="0"/>
              </a:rPr>
              <a:t>Revisione Sistematica sull’applicazione dell’</a:t>
            </a:r>
            <a:r>
              <a:rPr lang="it-IT" sz="2000" b="1" dirty="0">
                <a:latin typeface="Calibri" panose="020F0502020204030204" pitchFamily="34" charset="0"/>
                <a:ea typeface="Calibri" panose="020F0502020204030204" pitchFamily="34" charset="0"/>
                <a:cs typeface="Calibri" panose="020F0502020204030204" pitchFamily="34" charset="0"/>
              </a:rPr>
              <a:t>intelligenza artificiale (IA)</a:t>
            </a:r>
            <a:r>
              <a:rPr lang="it-IT" sz="2000" dirty="0">
                <a:latin typeface="Calibri" panose="020F0502020204030204" pitchFamily="34" charset="0"/>
                <a:ea typeface="Calibri" panose="020F0502020204030204" pitchFamily="34" charset="0"/>
                <a:cs typeface="Calibri" panose="020F0502020204030204" pitchFamily="34" charset="0"/>
              </a:rPr>
              <a:t> nella </a:t>
            </a:r>
            <a:r>
              <a:rPr lang="it-IT" sz="2000" b="1" dirty="0">
                <a:latin typeface="Calibri" panose="020F0502020204030204" pitchFamily="34" charset="0"/>
                <a:ea typeface="Calibri" panose="020F0502020204030204" pitchFamily="34" charset="0"/>
                <a:cs typeface="Calibri" panose="020F0502020204030204" pitchFamily="34" charset="0"/>
              </a:rPr>
              <a:t>riabilitazione fisica</a:t>
            </a:r>
            <a:r>
              <a:rPr lang="it-IT" sz="2000" dirty="0">
                <a:latin typeface="Calibri" panose="020F0502020204030204" pitchFamily="34" charset="0"/>
                <a:ea typeface="Calibri" panose="020F0502020204030204" pitchFamily="34" charset="0"/>
                <a:cs typeface="Calibri" panose="020F0502020204030204" pitchFamily="34" charset="0"/>
              </a:rPr>
              <a:t>. La revisione ha incluso 28 progetti clinicamente testati, identificati su un totale di oltre 9000 articoli, e si concentra sull’</a:t>
            </a:r>
            <a:r>
              <a:rPr lang="it-IT" sz="2000" b="1" dirty="0">
                <a:latin typeface="Calibri" panose="020F0502020204030204" pitchFamily="34" charset="0"/>
                <a:ea typeface="Calibri" panose="020F0502020204030204" pitchFamily="34" charset="0"/>
                <a:cs typeface="Calibri" panose="020F0502020204030204" pitchFamily="34" charset="0"/>
              </a:rPr>
              <a:t>implementazione clinica, sugli effetti clinici e sui fattori che facilitano o ostacolano l’adozione di tecnologie IA</a:t>
            </a:r>
            <a:r>
              <a:rPr lang="it-IT" sz="2000" dirty="0">
                <a:latin typeface="Calibri" panose="020F0502020204030204" pitchFamily="34" charset="0"/>
                <a:ea typeface="Calibri" panose="020F0502020204030204" pitchFamily="34" charset="0"/>
                <a:cs typeface="Calibri" panose="020F0502020204030204" pitchFamily="34" charset="0"/>
              </a:rPr>
              <a:t>.</a:t>
            </a:r>
          </a:p>
        </p:txBody>
      </p:sp>
      <p:sp>
        <p:nvSpPr>
          <p:cNvPr id="8" name="CasellaDiTesto 7">
            <a:extLst>
              <a:ext uri="{FF2B5EF4-FFF2-40B4-BE49-F238E27FC236}">
                <a16:creationId xmlns:a16="http://schemas.microsoft.com/office/drawing/2014/main" id="{9041E3BA-43DD-7D9F-D1CA-A572709D4DAA}"/>
              </a:ext>
            </a:extLst>
          </p:cNvPr>
          <p:cNvSpPr txBox="1"/>
          <p:nvPr/>
        </p:nvSpPr>
        <p:spPr>
          <a:xfrm>
            <a:off x="717824" y="3878663"/>
            <a:ext cx="9743346" cy="2246769"/>
          </a:xfrm>
          <a:prstGeom prst="rect">
            <a:avLst/>
          </a:prstGeom>
          <a:noFill/>
        </p:spPr>
        <p:txBody>
          <a:bodyPr wrap="square">
            <a:spAutoFit/>
          </a:bodyPr>
          <a:lstStyle/>
          <a:p>
            <a:pPr>
              <a:buNone/>
            </a:pPr>
            <a:r>
              <a:rPr lang="it-IT" sz="2000" dirty="0">
                <a:latin typeface="Calibri" panose="020F0502020204030204" pitchFamily="34" charset="0"/>
                <a:ea typeface="Calibri" panose="020F0502020204030204" pitchFamily="34" charset="0"/>
                <a:cs typeface="Calibri" panose="020F0502020204030204" pitchFamily="34" charset="0"/>
              </a:rPr>
              <a:t>Le tecnologie IA identificate comprendono:</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basati su app</a:t>
            </a:r>
            <a:r>
              <a:rPr lang="it-IT" sz="2000" dirty="0">
                <a:latin typeface="Calibri" panose="020F0502020204030204" pitchFamily="34" charset="0"/>
                <a:ea typeface="Calibri" panose="020F0502020204030204" pitchFamily="34" charset="0"/>
                <a:cs typeface="Calibri" panose="020F0502020204030204" pitchFamily="34" charset="0"/>
              </a:rPr>
              <a:t>, con raccomandazioni personalizzate per esercizi e monitoraggio.</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Robotica riabilitativa</a:t>
            </a:r>
            <a:r>
              <a:rPr lang="it-IT" sz="2000" dirty="0">
                <a:latin typeface="Calibri" panose="020F0502020204030204" pitchFamily="34" charset="0"/>
                <a:ea typeface="Calibri" panose="020F0502020204030204" pitchFamily="34" charset="0"/>
                <a:cs typeface="Calibri" panose="020F0502020204030204" pitchFamily="34" charset="0"/>
              </a:rPr>
              <a:t>, inclusi esoscheletri e protesi robotiche guidati da segnali EMG/EEG.</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di gaming e realtà virtuale</a:t>
            </a:r>
            <a:r>
              <a:rPr lang="it-IT" sz="2000" dirty="0">
                <a:latin typeface="Calibri" panose="020F0502020204030204" pitchFamily="34" charset="0"/>
                <a:ea typeface="Calibri" panose="020F0502020204030204" pitchFamily="34" charset="0"/>
                <a:cs typeface="Calibri" panose="020F0502020204030204" pitchFamily="34" charset="0"/>
              </a:rPr>
              <a:t>, per incrementare l’aderenza e la motivazione.</a:t>
            </a:r>
          </a:p>
          <a:p>
            <a:pPr marL="742950" lvl="1" indent="-285750">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Sistemi indossabili</a:t>
            </a:r>
            <a:r>
              <a:rPr lang="it-IT" sz="2000" dirty="0">
                <a:latin typeface="Calibri" panose="020F0502020204030204" pitchFamily="34" charset="0"/>
                <a:ea typeface="Calibri" panose="020F0502020204030204" pitchFamily="34" charset="0"/>
                <a:cs typeface="Calibri" panose="020F0502020204030204" pitchFamily="34" charset="0"/>
              </a:rPr>
              <a:t> (IMU, smartwatch) per il monitoraggio continuo e a distanza.</a:t>
            </a:r>
          </a:p>
        </p:txBody>
      </p:sp>
    </p:spTree>
    <p:extLst>
      <p:ext uri="{BB962C8B-B14F-4D97-AF65-F5344CB8AC3E}">
        <p14:creationId xmlns:p14="http://schemas.microsoft.com/office/powerpoint/2010/main" val="3233304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07B042-E71F-084B-BD83-C0BCCA9EFF66}"/>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05313937-E8EA-947B-10D7-67B5765214EC}"/>
              </a:ext>
            </a:extLst>
          </p:cNvPr>
          <p:cNvPicPr>
            <a:picLocks noChangeAspect="1"/>
          </p:cNvPicPr>
          <p:nvPr/>
        </p:nvPicPr>
        <p:blipFill>
          <a:blip r:embed="rId3"/>
          <a:stretch>
            <a:fillRect/>
          </a:stretch>
        </p:blipFill>
        <p:spPr>
          <a:xfrm>
            <a:off x="2882735" y="123738"/>
            <a:ext cx="6426530" cy="1701887"/>
          </a:xfrm>
          <a:prstGeom prst="rect">
            <a:avLst/>
          </a:prstGeom>
        </p:spPr>
      </p:pic>
      <p:sp>
        <p:nvSpPr>
          <p:cNvPr id="3" name="Segnaposto contenuto 2">
            <a:extLst>
              <a:ext uri="{FF2B5EF4-FFF2-40B4-BE49-F238E27FC236}">
                <a16:creationId xmlns:a16="http://schemas.microsoft.com/office/drawing/2014/main" id="{D659DD47-7577-FED2-1E1F-CB2A4D8A45A6}"/>
              </a:ext>
            </a:extLst>
          </p:cNvPr>
          <p:cNvSpPr>
            <a:spLocks noGrp="1"/>
          </p:cNvSpPr>
          <p:nvPr>
            <p:ph idx="1"/>
          </p:nvPr>
        </p:nvSpPr>
        <p:spPr>
          <a:xfrm>
            <a:off x="983342" y="1969501"/>
            <a:ext cx="10515600" cy="922338"/>
          </a:xfrm>
        </p:spPr>
        <p:txBody>
          <a:bodyPr>
            <a:noAutofit/>
          </a:bodyPr>
          <a:lstStyle/>
          <a:p>
            <a:pPr marL="0" indent="0">
              <a:buNone/>
            </a:pPr>
            <a:r>
              <a:rPr lang="it-IT" sz="2200" dirty="0">
                <a:latin typeface="Calibri" panose="020F0502020204030204" pitchFamily="34" charset="0"/>
                <a:ea typeface="Calibri" panose="020F0502020204030204" pitchFamily="34" charset="0"/>
                <a:cs typeface="Calibri" panose="020F0502020204030204" pitchFamily="34" charset="0"/>
              </a:rPr>
              <a:t>Cinque studi randomizzati controllati (</a:t>
            </a:r>
            <a:r>
              <a:rPr lang="it-IT" sz="2200" b="1" dirty="0">
                <a:latin typeface="Calibri" panose="020F0502020204030204" pitchFamily="34" charset="0"/>
                <a:ea typeface="Calibri" panose="020F0502020204030204" pitchFamily="34" charset="0"/>
                <a:cs typeface="Calibri" panose="020F0502020204030204" pitchFamily="34" charset="0"/>
              </a:rPr>
              <a:t>RCT</a:t>
            </a:r>
            <a:r>
              <a:rPr lang="it-IT" sz="2200" dirty="0">
                <a:latin typeface="Calibri" panose="020F0502020204030204" pitchFamily="34" charset="0"/>
                <a:ea typeface="Calibri" panose="020F0502020204030204" pitchFamily="34" charset="0"/>
                <a:cs typeface="Calibri" panose="020F0502020204030204" pitchFamily="34" charset="0"/>
              </a:rPr>
              <a:t>) hanno valutato esiti come funzione fisica, dolore, qualità di vita;</a:t>
            </a:r>
          </a:p>
          <a:p>
            <a:pPr marL="0" indent="0">
              <a:buNone/>
            </a:pPr>
            <a:r>
              <a:rPr lang="it-IT" sz="2200" dirty="0">
                <a:latin typeface="Calibri" panose="020F0502020204030204" pitchFamily="34" charset="0"/>
                <a:ea typeface="Calibri" panose="020F0502020204030204" pitchFamily="34" charset="0"/>
                <a:cs typeface="Calibri" panose="020F0502020204030204" pitchFamily="34" charset="0"/>
              </a:rPr>
              <a:t> i risultati sono </a:t>
            </a:r>
            <a:r>
              <a:rPr lang="it-IT" sz="2200" b="1" dirty="0">
                <a:latin typeface="Calibri" panose="020F0502020204030204" pitchFamily="34" charset="0"/>
                <a:ea typeface="Calibri" panose="020F0502020204030204" pitchFamily="34" charset="0"/>
                <a:cs typeface="Calibri" panose="020F0502020204030204" pitchFamily="34" charset="0"/>
              </a:rPr>
              <a:t>inconsistenti</a:t>
            </a:r>
            <a:r>
              <a:rPr lang="it-IT" sz="2200" dirty="0">
                <a:latin typeface="Calibri" panose="020F0502020204030204" pitchFamily="34" charset="0"/>
                <a:ea typeface="Calibri" panose="020F0502020204030204" pitchFamily="34" charset="0"/>
                <a:cs typeface="Calibri" panose="020F0502020204030204" pitchFamily="34" charset="0"/>
              </a:rPr>
              <a:t> e di qualità variabile.</a:t>
            </a:r>
          </a:p>
        </p:txBody>
      </p:sp>
      <p:graphicFrame>
        <p:nvGraphicFramePr>
          <p:cNvPr id="10" name="Diagramma 9">
            <a:extLst>
              <a:ext uri="{FF2B5EF4-FFF2-40B4-BE49-F238E27FC236}">
                <a16:creationId xmlns:a16="http://schemas.microsoft.com/office/drawing/2014/main" id="{F5B13A34-219A-3D46-26D8-F5487C12C259}"/>
              </a:ext>
            </a:extLst>
          </p:cNvPr>
          <p:cNvGraphicFramePr/>
          <p:nvPr>
            <p:extLst>
              <p:ext uri="{D42A27DB-BD31-4B8C-83A1-F6EECF244321}">
                <p14:modId xmlns:p14="http://schemas.microsoft.com/office/powerpoint/2010/main" val="1090946588"/>
              </p:ext>
            </p:extLst>
          </p:nvPr>
        </p:nvGraphicFramePr>
        <p:xfrm>
          <a:off x="3710050" y="3100521"/>
          <a:ext cx="6537036" cy="7488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CasellaDiTesto 12">
            <a:extLst>
              <a:ext uri="{FF2B5EF4-FFF2-40B4-BE49-F238E27FC236}">
                <a16:creationId xmlns:a16="http://schemas.microsoft.com/office/drawing/2014/main" id="{34EB2EF1-C88E-8C1B-4B62-6D3581BA20CC}"/>
              </a:ext>
            </a:extLst>
          </p:cNvPr>
          <p:cNvSpPr txBox="1"/>
          <p:nvPr/>
        </p:nvSpPr>
        <p:spPr>
          <a:xfrm>
            <a:off x="1161143" y="3293343"/>
            <a:ext cx="1721592" cy="369332"/>
          </a:xfrm>
          <a:prstGeom prst="rect">
            <a:avLst/>
          </a:prstGeom>
          <a:noFill/>
        </p:spPr>
        <p:txBody>
          <a:bodyPr wrap="square">
            <a:spAutoFit/>
          </a:bodyPr>
          <a:lstStyle/>
          <a:p>
            <a:pPr lvl="0" algn="ctr"/>
            <a:r>
              <a:rPr lang="it-IT" b="1" dirty="0">
                <a:ln w="0"/>
                <a:solidFill>
                  <a:schemeClr val="accent1"/>
                </a:solidFill>
                <a:effectLst>
                  <a:outerShdw blurRad="38100" dist="25400" dir="5400000" algn="ctr" rotWithShape="0">
                    <a:srgbClr val="6E747A">
                      <a:alpha val="43000"/>
                    </a:srgbClr>
                  </a:outerShdw>
                </a:effectLst>
              </a:rPr>
              <a:t>BARRIERE</a:t>
            </a:r>
            <a:endParaRPr lang="it-IT" b="1" dirty="0"/>
          </a:p>
        </p:txBody>
      </p:sp>
      <p:sp>
        <p:nvSpPr>
          <p:cNvPr id="14" name="CasellaDiTesto 13">
            <a:extLst>
              <a:ext uri="{FF2B5EF4-FFF2-40B4-BE49-F238E27FC236}">
                <a16:creationId xmlns:a16="http://schemas.microsoft.com/office/drawing/2014/main" id="{82A16291-F412-64D2-3BFD-014695512862}"/>
              </a:ext>
            </a:extLst>
          </p:cNvPr>
          <p:cNvSpPr txBox="1"/>
          <p:nvPr/>
        </p:nvSpPr>
        <p:spPr>
          <a:xfrm>
            <a:off x="1161143" y="4108680"/>
            <a:ext cx="1721592" cy="646331"/>
          </a:xfrm>
          <a:prstGeom prst="rect">
            <a:avLst/>
          </a:prstGeom>
          <a:noFill/>
        </p:spPr>
        <p:txBody>
          <a:bodyPr wrap="square">
            <a:spAutoFit/>
          </a:bodyPr>
          <a:lstStyle/>
          <a:p>
            <a:pPr lvl="0" algn="ctr"/>
            <a:r>
              <a:rPr lang="it-IT" b="1" dirty="0">
                <a:ln w="0"/>
                <a:solidFill>
                  <a:schemeClr val="accent1"/>
                </a:solidFill>
                <a:effectLst>
                  <a:outerShdw blurRad="38100" dist="25400" dir="5400000" algn="ctr" rotWithShape="0">
                    <a:srgbClr val="6E747A">
                      <a:alpha val="43000"/>
                    </a:srgbClr>
                  </a:outerShdw>
                </a:effectLst>
              </a:rPr>
              <a:t>FATTORI FACILITANTI</a:t>
            </a:r>
          </a:p>
        </p:txBody>
      </p:sp>
      <p:graphicFrame>
        <p:nvGraphicFramePr>
          <p:cNvPr id="15" name="Diagramma 14">
            <a:extLst>
              <a:ext uri="{FF2B5EF4-FFF2-40B4-BE49-F238E27FC236}">
                <a16:creationId xmlns:a16="http://schemas.microsoft.com/office/drawing/2014/main" id="{D11625BE-94F5-7200-0814-3103484C07B8}"/>
              </a:ext>
            </a:extLst>
          </p:cNvPr>
          <p:cNvGraphicFramePr/>
          <p:nvPr>
            <p:extLst>
              <p:ext uri="{D42A27DB-BD31-4B8C-83A1-F6EECF244321}">
                <p14:modId xmlns:p14="http://schemas.microsoft.com/office/powerpoint/2010/main" val="2623293480"/>
              </p:ext>
            </p:extLst>
          </p:nvPr>
        </p:nvGraphicFramePr>
        <p:xfrm>
          <a:off x="3710050" y="4058028"/>
          <a:ext cx="6537037" cy="75503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6" name="Freccia a destra 15">
            <a:extLst>
              <a:ext uri="{FF2B5EF4-FFF2-40B4-BE49-F238E27FC236}">
                <a16:creationId xmlns:a16="http://schemas.microsoft.com/office/drawing/2014/main" id="{227B1C9B-C1A4-5424-FBA5-A046B943134E}"/>
              </a:ext>
            </a:extLst>
          </p:cNvPr>
          <p:cNvSpPr/>
          <p:nvPr/>
        </p:nvSpPr>
        <p:spPr>
          <a:xfrm>
            <a:off x="2882735" y="3310551"/>
            <a:ext cx="531217" cy="334917"/>
          </a:xfrm>
          <a:prstGeom prst="rightArrow">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a:extLst>
              <a:ext uri="{FF2B5EF4-FFF2-40B4-BE49-F238E27FC236}">
                <a16:creationId xmlns:a16="http://schemas.microsoft.com/office/drawing/2014/main" id="{768AAED6-3F22-23EB-D694-06B99E6CABD5}"/>
              </a:ext>
            </a:extLst>
          </p:cNvPr>
          <p:cNvSpPr/>
          <p:nvPr/>
        </p:nvSpPr>
        <p:spPr>
          <a:xfrm>
            <a:off x="2882734" y="4264386"/>
            <a:ext cx="531217" cy="334917"/>
          </a:xfrm>
          <a:prstGeom prst="rightArrow">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8" name="Gruppo 17">
            <a:extLst>
              <a:ext uri="{FF2B5EF4-FFF2-40B4-BE49-F238E27FC236}">
                <a16:creationId xmlns:a16="http://schemas.microsoft.com/office/drawing/2014/main" id="{5B82FB4A-722F-EA71-F3F7-635CCECA9AB5}"/>
              </a:ext>
            </a:extLst>
          </p:cNvPr>
          <p:cNvGrpSpPr/>
          <p:nvPr/>
        </p:nvGrpSpPr>
        <p:grpSpPr>
          <a:xfrm>
            <a:off x="943428" y="5095269"/>
            <a:ext cx="10305143" cy="1591684"/>
            <a:chOff x="0" y="9851"/>
            <a:chExt cx="6537035" cy="636480"/>
          </a:xfrm>
          <a:noFill/>
        </p:grpSpPr>
        <p:sp>
          <p:nvSpPr>
            <p:cNvPr id="19" name="Rettangolo con angoli arrotondati 18">
              <a:extLst>
                <a:ext uri="{FF2B5EF4-FFF2-40B4-BE49-F238E27FC236}">
                  <a16:creationId xmlns:a16="http://schemas.microsoft.com/office/drawing/2014/main" id="{8C12D99D-248B-3AD1-9F26-DB4F018A2B92}"/>
                </a:ext>
              </a:extLst>
            </p:cNvPr>
            <p:cNvSpPr/>
            <p:nvPr/>
          </p:nvSpPr>
          <p:spPr>
            <a:xfrm>
              <a:off x="0" y="9851"/>
              <a:ext cx="6537035" cy="636480"/>
            </a:xfrm>
            <a:prstGeom prst="roundRect">
              <a:avLst/>
            </a:prstGeom>
            <a:grpFill/>
            <a:ln w="3810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it-IT"/>
            </a:p>
          </p:txBody>
        </p:sp>
        <p:sp>
          <p:nvSpPr>
            <p:cNvPr id="20" name="CasellaDiTesto 19">
              <a:extLst>
                <a:ext uri="{FF2B5EF4-FFF2-40B4-BE49-F238E27FC236}">
                  <a16:creationId xmlns:a16="http://schemas.microsoft.com/office/drawing/2014/main" id="{A9425B90-ADD5-F98E-E490-62B938CA679B}"/>
                </a:ext>
              </a:extLst>
            </p:cNvPr>
            <p:cNvSpPr txBox="1"/>
            <p:nvPr/>
          </p:nvSpPr>
          <p:spPr>
            <a:xfrm>
              <a:off x="31070" y="40921"/>
              <a:ext cx="6474895" cy="574340"/>
            </a:xfrm>
            <a:prstGeom prst="rect">
              <a:avLst/>
            </a:prstGeom>
            <a:grpFill/>
            <a:ln w="38100">
              <a:noFill/>
            </a:ln>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L’applicazione dell’IA nella riabilitazione fisica ha un potenziale promettente, ma le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evidenze</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cliniche restano ancora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limitate e poco consolidate</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a:t>
              </a:r>
            </a:p>
            <a:p>
              <a:pPr marL="0" lvl="0" indent="0" algn="ctr" defTabSz="711200">
                <a:lnSpc>
                  <a:spcPct val="90000"/>
                </a:lnSpc>
                <a:spcBef>
                  <a:spcPct val="0"/>
                </a:spcBef>
                <a:spcAft>
                  <a:spcPct val="35000"/>
                </a:spcAft>
                <a:buNone/>
              </a:pP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È necessaria una maggiore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integrazione</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di studi di alta qualità, con particolare attenzione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all’efficacia</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clinica, alla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user </a:t>
              </a:r>
              <a:r>
                <a:rPr lang="it-IT" sz="2000" b="1" kern="1200" dirty="0" err="1">
                  <a:solidFill>
                    <a:schemeClr val="accent1"/>
                  </a:solidFill>
                  <a:latin typeface="Calibri" panose="020F0502020204030204" pitchFamily="34" charset="0"/>
                  <a:ea typeface="Calibri" panose="020F0502020204030204" pitchFamily="34" charset="0"/>
                  <a:cs typeface="Calibri" panose="020F0502020204030204" pitchFamily="34" charset="0"/>
                </a:rPr>
                <a:t>experience</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e alle </a:t>
              </a:r>
              <a:r>
                <a:rPr lang="it-IT" sz="2000" b="1"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barriere</a:t>
              </a:r>
              <a:r>
                <a:rPr lang="it-IT" sz="2000" kern="1200" dirty="0">
                  <a:solidFill>
                    <a:schemeClr val="accent1"/>
                  </a:solidFill>
                  <a:latin typeface="Calibri" panose="020F0502020204030204" pitchFamily="34" charset="0"/>
                  <a:ea typeface="Calibri" panose="020F0502020204030204" pitchFamily="34" charset="0"/>
                  <a:cs typeface="Calibri" panose="020F0502020204030204" pitchFamily="34" charset="0"/>
                </a:rPr>
                <a:t> reali di implementazione.</a:t>
              </a:r>
            </a:p>
          </p:txBody>
        </p:sp>
      </p:grpSp>
    </p:spTree>
    <p:extLst>
      <p:ext uri="{BB962C8B-B14F-4D97-AF65-F5344CB8AC3E}">
        <p14:creationId xmlns:p14="http://schemas.microsoft.com/office/powerpoint/2010/main" val="2315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10" grpId="0">
        <p:bldAsOne/>
      </p:bldGraphic>
      <p:bldP spid="13" grpId="0"/>
      <p:bldP spid="14" grpId="0"/>
      <p:bldGraphic spid="15" grpId="0">
        <p:bldAsOne/>
      </p:bldGraphic>
      <p:bldP spid="16"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1073D0D-96B7-4BA6-13A1-08A3BE2B0073}"/>
              </a:ext>
            </a:extLst>
          </p:cNvPr>
          <p:cNvSpPr>
            <a:spLocks noGrp="1"/>
          </p:cNvSpPr>
          <p:nvPr>
            <p:ph idx="1"/>
          </p:nvPr>
        </p:nvSpPr>
        <p:spPr>
          <a:xfrm>
            <a:off x="838200" y="1690688"/>
            <a:ext cx="10515600" cy="1325563"/>
          </a:xfrm>
        </p:spPr>
        <p:txBody>
          <a:bodyPr>
            <a:normAutofit/>
          </a:bodyPr>
          <a:lstStyle/>
          <a:p>
            <a:pPr marL="0" indent="0">
              <a:buNone/>
            </a:pPr>
            <a:r>
              <a:rPr lang="it-IT" sz="2000" dirty="0">
                <a:latin typeface="Calibri" panose="020F0502020204030204" pitchFamily="34" charset="0"/>
                <a:ea typeface="Calibri" panose="020F0502020204030204" pitchFamily="34" charset="0"/>
                <a:cs typeface="Calibri" panose="020F0502020204030204" pitchFamily="34" charset="0"/>
              </a:rPr>
              <a:t>L’IA potrebbe essere un potenziale strumento per superare alcune barriere logistiche (accessibilità, costi, disponibilità di terapisti) e migliorare l’efficienza e la personalizzazione del progetto riabilitativo.</a:t>
            </a:r>
          </a:p>
        </p:txBody>
      </p:sp>
      <p:sp>
        <p:nvSpPr>
          <p:cNvPr id="7" name="Rectangle 2">
            <a:extLst>
              <a:ext uri="{FF2B5EF4-FFF2-40B4-BE49-F238E27FC236}">
                <a16:creationId xmlns:a16="http://schemas.microsoft.com/office/drawing/2014/main" id="{52AD0316-2C27-373A-6643-C38EAB7463F3}"/>
              </a:ext>
            </a:extLst>
          </p:cNvPr>
          <p:cNvSpPr>
            <a:spLocks noChangeArrowheads="1"/>
          </p:cNvSpPr>
          <p:nvPr/>
        </p:nvSpPr>
        <p:spPr bwMode="auto">
          <a:xfrm>
            <a:off x="1233713" y="4109498"/>
            <a:ext cx="9724571"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Valutazione del movimento</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analisi automatica tramite sensori e VR.</a:t>
            </a:r>
            <a:endParaRPr lang="it-IT" altLang="it-IT" sz="2000" dirty="0">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Robotica riabilitativa</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esoscheletri e bracci robotici con IA per esercizi adattivi.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Realtà virtuale e gamification</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ambienti immersivi motivanti e personalizzati.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Telereabilitazione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monitoraggio remoto con feedback automatico.</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Supporto decisionale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predizione di esiti riabilitativi e personalizzazione delle terapie.</a:t>
            </a:r>
          </a:p>
        </p:txBody>
      </p:sp>
      <p:sp>
        <p:nvSpPr>
          <p:cNvPr id="8" name="Rettangolo con angoli arrotondati 7">
            <a:extLst>
              <a:ext uri="{FF2B5EF4-FFF2-40B4-BE49-F238E27FC236}">
                <a16:creationId xmlns:a16="http://schemas.microsoft.com/office/drawing/2014/main" id="{90CC0504-F28C-FC12-4C74-933830A6698D}"/>
              </a:ext>
            </a:extLst>
          </p:cNvPr>
          <p:cNvSpPr/>
          <p:nvPr/>
        </p:nvSpPr>
        <p:spPr>
          <a:xfrm>
            <a:off x="1376724" y="3599543"/>
            <a:ext cx="9438548" cy="49348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it-IT" sz="2000" b="1" dirty="0">
                <a:latin typeface="Calibri" panose="020F0502020204030204" pitchFamily="34" charset="0"/>
                <a:ea typeface="Calibri" panose="020F0502020204030204" pitchFamily="34" charset="0"/>
                <a:cs typeface="Calibri" panose="020F0502020204030204" pitchFamily="34" charset="0"/>
              </a:rPr>
              <a:t>CAMPI CLINICI DI APPLICAZIONE DELL’IA IN RIABILITAZIONE</a:t>
            </a:r>
          </a:p>
        </p:txBody>
      </p:sp>
      <p:sp>
        <p:nvSpPr>
          <p:cNvPr id="9" name="Titolo 1">
            <a:extLst>
              <a:ext uri="{FF2B5EF4-FFF2-40B4-BE49-F238E27FC236}">
                <a16:creationId xmlns:a16="http://schemas.microsoft.com/office/drawing/2014/main" id="{83CEB0B8-7B45-89D7-8C59-D77B8E9691A5}"/>
              </a:ext>
            </a:extLst>
          </p:cNvPr>
          <p:cNvSpPr txBox="1">
            <a:spLocks/>
          </p:cNvSpPr>
          <p:nvPr/>
        </p:nvSpPr>
        <p:spPr>
          <a:xfrm>
            <a:off x="838198" y="11014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TAKE HOME MESSAGES</a:t>
            </a:r>
          </a:p>
        </p:txBody>
      </p:sp>
    </p:spTree>
    <p:extLst>
      <p:ext uri="{BB962C8B-B14F-4D97-AF65-F5344CB8AC3E}">
        <p14:creationId xmlns:p14="http://schemas.microsoft.com/office/powerpoint/2010/main" val="4471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ABBE-F2CD-D9EC-DB53-3D369B0C3806}"/>
            </a:ext>
          </a:extLst>
        </p:cNvPr>
        <p:cNvGrpSpPr/>
        <p:nvPr/>
      </p:nvGrpSpPr>
      <p:grpSpPr>
        <a:xfrm>
          <a:off x="0" y="0"/>
          <a:ext cx="0" cy="0"/>
          <a:chOff x="0" y="0"/>
          <a:chExt cx="0" cy="0"/>
        </a:xfrm>
      </p:grpSpPr>
      <p:sp>
        <p:nvSpPr>
          <p:cNvPr id="6" name="Rectangle 1">
            <a:extLst>
              <a:ext uri="{FF2B5EF4-FFF2-40B4-BE49-F238E27FC236}">
                <a16:creationId xmlns:a16="http://schemas.microsoft.com/office/drawing/2014/main" id="{2E09A2B7-A680-A4F3-F962-29175289036C}"/>
              </a:ext>
            </a:extLst>
          </p:cNvPr>
          <p:cNvSpPr>
            <a:spLocks noChangeArrowheads="1"/>
          </p:cNvSpPr>
          <p:nvPr/>
        </p:nvSpPr>
        <p:spPr bwMode="auto">
          <a:xfrm>
            <a:off x="1672767" y="1540188"/>
            <a:ext cx="954314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Precisione e oggettività</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delle valutazioni motorie e funzionali.</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Personalizzazione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programmi riabilitativi adattandoli alle esigenze individuali.</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Miglioramento </a:t>
            </a: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accessibilità</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continuità delle cure, anche a distanza.</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Miglioramento della</a:t>
            </a:r>
            <a:r>
              <a:rPr kumimoji="0" lang="it-IT" altLang="it-IT" sz="2000" b="1" i="0" u="none" strike="noStrike" cap="none" normalizeH="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gestione delle</a:t>
            </a: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risorse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umane, automatizzando attività ripetitive e amministrative.</a:t>
            </a:r>
          </a:p>
          <a:p>
            <a:pPr marL="0" marR="0" lvl="0" indent="0" defTabSz="914400" rtl="0" eaLnBrk="0" fontAlgn="base" latinLnBrk="0" hangingPunct="0">
              <a:lnSpc>
                <a:spcPct val="100000"/>
              </a:lnSpc>
              <a:spcBef>
                <a:spcPct val="0"/>
              </a:spcBef>
              <a:spcAft>
                <a:spcPct val="0"/>
              </a:spcAft>
              <a:buClrTx/>
              <a:buSzTx/>
              <a:buFontTx/>
              <a:buNone/>
              <a:tabLst/>
            </a:pPr>
            <a:endPar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3">
            <a:extLst>
              <a:ext uri="{FF2B5EF4-FFF2-40B4-BE49-F238E27FC236}">
                <a16:creationId xmlns:a16="http://schemas.microsoft.com/office/drawing/2014/main" id="{9458E3EF-A145-FC01-A752-7CB6C70AC77E}"/>
              </a:ext>
            </a:extLst>
          </p:cNvPr>
          <p:cNvSpPr>
            <a:spLocks noChangeArrowheads="1"/>
          </p:cNvSpPr>
          <p:nvPr/>
        </p:nvSpPr>
        <p:spPr bwMode="auto">
          <a:xfrm>
            <a:off x="1709053" y="3171404"/>
            <a:ext cx="950685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Big data e algoritmi predittivi</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piani riabilitativi personalizzati.</a:t>
            </a:r>
            <a:endParaRPr lang="it-IT" altLang="it-IT" sz="2000" dirty="0">
              <a:latin typeface="Calibri" panose="020F0502020204030204" pitchFamily="34" charset="0"/>
              <a:ea typeface="Calibri" panose="020F0502020204030204" pitchFamily="34" charset="0"/>
              <a:cs typeface="Calibri" panose="020F0502020204030204" pitchFamily="34" charset="0"/>
            </a:endParaRP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Cliniche virtuali</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con piattaforme IA per gestire terapie fisiche e cognitive.</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Sviluppo di IA con capacità di </a:t>
            </a: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autoapprendimento (</a:t>
            </a:r>
            <a:r>
              <a:rPr kumimoji="0" lang="it-IT" altLang="it-IT" sz="20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few</a:t>
            </a: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-shot e zero-shot learning)</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Adozione diffusa di sensori economici e dispositivi indossabili.</a:t>
            </a:r>
          </a:p>
          <a:p>
            <a:pPr marL="0" marR="0" lvl="0" indent="0" defTabSz="914400" rtl="0" eaLnBrk="0" fontAlgn="base" latinLnBrk="0" hangingPunct="0">
              <a:lnSpc>
                <a:spcPct val="100000"/>
              </a:lnSpc>
              <a:spcBef>
                <a:spcPct val="0"/>
              </a:spcBef>
              <a:spcAft>
                <a:spcPct val="0"/>
              </a:spcAft>
              <a:buClrTx/>
              <a:buSzTx/>
              <a:buFontTx/>
              <a:buNone/>
              <a:tabLst/>
            </a:pPr>
            <a:endPar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Rectangle 5">
            <a:extLst>
              <a:ext uri="{FF2B5EF4-FFF2-40B4-BE49-F238E27FC236}">
                <a16:creationId xmlns:a16="http://schemas.microsoft.com/office/drawing/2014/main" id="{977C7095-31A6-E669-7F80-6B09894C8011}"/>
              </a:ext>
            </a:extLst>
          </p:cNvPr>
          <p:cNvSpPr>
            <a:spLocks noChangeArrowheads="1"/>
          </p:cNvSpPr>
          <p:nvPr/>
        </p:nvSpPr>
        <p:spPr bwMode="auto">
          <a:xfrm>
            <a:off x="1709053" y="4648732"/>
            <a:ext cx="950685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Validazione clinica </a:t>
            </a:r>
            <a:r>
              <a:rPr kumimoji="0" lang="it-IT" altLang="it-IT" sz="20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rigorosa</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 studi controllati.</a:t>
            </a:r>
            <a:endParaRPr lang="it-IT" altLang="it-IT" sz="2000" dirty="0">
              <a:latin typeface="Calibri" panose="020F0502020204030204" pitchFamily="34" charset="0"/>
              <a:ea typeface="Calibri" panose="020F0502020204030204" pitchFamily="34" charset="0"/>
              <a:cs typeface="Calibri" panose="020F0502020204030204" pitchFamily="34" charset="0"/>
            </a:endParaRP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Sicurezza e privacy dei dati</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gestione sicura delle informazioni sensibili.</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Complessità tecnologica e </a:t>
            </a: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barriere di implementazione</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it-IT" altLang="it-IT" sz="2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Accettazione da parte dei pazienti e formazione del personale sanitario</a:t>
            </a:r>
            <a:r>
              <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defTabSz="914400" rtl="0" eaLnBrk="0" fontAlgn="base" latinLnBrk="0" hangingPunct="0">
              <a:lnSpc>
                <a:spcPct val="100000"/>
              </a:lnSpc>
              <a:spcBef>
                <a:spcPct val="0"/>
              </a:spcBef>
              <a:spcAft>
                <a:spcPct val="0"/>
              </a:spcAft>
              <a:buClrTx/>
              <a:buSzTx/>
              <a:buFontTx/>
              <a:buNone/>
              <a:tabLst/>
            </a:pPr>
            <a:endParaRPr kumimoji="0" lang="it-IT" altLang="it-IT"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4" name="Elemento grafico 13" descr="Ostacolo con riempimento a tinta unita">
            <a:extLst>
              <a:ext uri="{FF2B5EF4-FFF2-40B4-BE49-F238E27FC236}">
                <a16:creationId xmlns:a16="http://schemas.microsoft.com/office/drawing/2014/main" id="{0524C353-EAF8-5BBD-BE5A-B0CA5B8170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367" y="4929468"/>
            <a:ext cx="914400" cy="922829"/>
          </a:xfrm>
          <a:prstGeom prst="rect">
            <a:avLst/>
          </a:prstGeom>
        </p:spPr>
      </p:pic>
      <p:pic>
        <p:nvPicPr>
          <p:cNvPr id="16" name="Elemento grafico 15" descr="Telescopio con riempimento a tinta unita">
            <a:extLst>
              <a:ext uri="{FF2B5EF4-FFF2-40B4-BE49-F238E27FC236}">
                <a16:creationId xmlns:a16="http://schemas.microsoft.com/office/drawing/2014/main" id="{A95A1E39-0CE5-7F14-100F-5148ECD6CB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8367" y="3371808"/>
            <a:ext cx="914400" cy="922829"/>
          </a:xfrm>
          <a:prstGeom prst="rect">
            <a:avLst/>
          </a:prstGeom>
        </p:spPr>
      </p:pic>
      <p:pic>
        <p:nvPicPr>
          <p:cNvPr id="18" name="Elemento grafico 17" descr="Segno di spunta con riempimento a tinta unita">
            <a:extLst>
              <a:ext uri="{FF2B5EF4-FFF2-40B4-BE49-F238E27FC236}">
                <a16:creationId xmlns:a16="http://schemas.microsoft.com/office/drawing/2014/main" id="{39E99441-4DAB-A91F-F179-D62C92BEBE8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8367" y="2048269"/>
            <a:ext cx="914400" cy="922829"/>
          </a:xfrm>
          <a:prstGeom prst="rect">
            <a:avLst/>
          </a:prstGeom>
        </p:spPr>
      </p:pic>
      <p:sp>
        <p:nvSpPr>
          <p:cNvPr id="5" name="Titolo 1">
            <a:extLst>
              <a:ext uri="{FF2B5EF4-FFF2-40B4-BE49-F238E27FC236}">
                <a16:creationId xmlns:a16="http://schemas.microsoft.com/office/drawing/2014/main" id="{79A84644-8127-7A29-C79A-38AEF12EE3B8}"/>
              </a:ext>
            </a:extLst>
          </p:cNvPr>
          <p:cNvSpPr txBox="1">
            <a:spLocks/>
          </p:cNvSpPr>
          <p:nvPr/>
        </p:nvSpPr>
        <p:spPr>
          <a:xfrm>
            <a:off x="838198" y="11014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TAKE HOME MESSAGES</a:t>
            </a:r>
          </a:p>
        </p:txBody>
      </p:sp>
    </p:spTree>
    <p:extLst>
      <p:ext uri="{BB962C8B-B14F-4D97-AF65-F5344CB8AC3E}">
        <p14:creationId xmlns:p14="http://schemas.microsoft.com/office/powerpoint/2010/main" val="276764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36E8E7-C807-2064-808F-3AC44C07576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5A63F05-E457-CACE-B503-C6CC5D08B54E}"/>
              </a:ext>
            </a:extLst>
          </p:cNvPr>
          <p:cNvSpPr>
            <a:spLocks noGrp="1"/>
          </p:cNvSpPr>
          <p:nvPr>
            <p:ph type="title"/>
          </p:nvPr>
        </p:nvSpPr>
        <p:spPr>
          <a:xfrm>
            <a:off x="838200" y="2368096"/>
            <a:ext cx="10515600" cy="1325563"/>
          </a:xfrm>
        </p:spPr>
        <p:txBody>
          <a:body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GRAZIE PER L’ATTENZIONE</a:t>
            </a:r>
          </a:p>
        </p:txBody>
      </p:sp>
      <p:sp>
        <p:nvSpPr>
          <p:cNvPr id="3" name="Titolo 1">
            <a:extLst>
              <a:ext uri="{FF2B5EF4-FFF2-40B4-BE49-F238E27FC236}">
                <a16:creationId xmlns:a16="http://schemas.microsoft.com/office/drawing/2014/main" id="{B4B5E2EE-4CC8-8FF2-E76E-65CEDE7A6B04}"/>
              </a:ext>
            </a:extLst>
          </p:cNvPr>
          <p:cNvSpPr txBox="1">
            <a:spLocks/>
          </p:cNvSpPr>
          <p:nvPr/>
        </p:nvSpPr>
        <p:spPr>
          <a:xfrm>
            <a:off x="838200" y="47847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0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Dott. Mattia G. Viva</a:t>
            </a:r>
            <a:br>
              <a:rPr lang="it-IT" sz="30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br>
            <a:r>
              <a:rPr lang="it-IT" sz="300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mattia.viva@gmail.com</a:t>
            </a:r>
          </a:p>
        </p:txBody>
      </p:sp>
    </p:spTree>
    <p:extLst>
      <p:ext uri="{BB962C8B-B14F-4D97-AF65-F5344CB8AC3E}">
        <p14:creationId xmlns:p14="http://schemas.microsoft.com/office/powerpoint/2010/main" val="343416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C032DD0-C4F4-FA87-C18D-3704965C38B0}"/>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5747F81-B272-345D-94F4-91BE5CC28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descr="AI4Med, scenari e sfide dell’Intelligenza Artificiale in Medicina ...">
            <a:extLst>
              <a:ext uri="{FF2B5EF4-FFF2-40B4-BE49-F238E27FC236}">
                <a16:creationId xmlns:a16="http://schemas.microsoft.com/office/drawing/2014/main" id="{0AB1742B-45D6-9281-4FBE-C3FD006DB5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617" t="-1" r="27210" b="-1"/>
          <a:stretch/>
        </p:blipFill>
        <p:spPr bwMode="auto">
          <a:xfrm>
            <a:off x="3824950" y="0"/>
            <a:ext cx="84124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981879E8-4505-EEC3-5FE9-3077C9D35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351C43DD-A4DA-FA3F-D04D-1C755F5071EF}"/>
              </a:ext>
            </a:extLst>
          </p:cNvPr>
          <p:cNvSpPr>
            <a:spLocks noGrp="1"/>
          </p:cNvSpPr>
          <p:nvPr>
            <p:ph idx="1"/>
          </p:nvPr>
        </p:nvSpPr>
        <p:spPr>
          <a:xfrm>
            <a:off x="609738" y="453065"/>
            <a:ext cx="5648558" cy="1477328"/>
          </a:xfrm>
        </p:spPr>
        <p:txBody>
          <a:bodyPr>
            <a:noAutofit/>
          </a:bodyPr>
          <a:lstStyle/>
          <a:p>
            <a:pPr marL="0" indent="0">
              <a:buFont typeface="Arial" panose="020B0604020202020204" pitchFamily="34" charset="0"/>
              <a:buNone/>
            </a:pPr>
            <a:r>
              <a:rPr lang="it-IT" sz="14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DIAGNOSTICA PER IMMAGINI</a:t>
            </a:r>
          </a:p>
          <a:p>
            <a:r>
              <a:rPr lang="it-IT" sz="1400" b="1" dirty="0">
                <a:latin typeface="Calibri" panose="020F0502020204030204" pitchFamily="34" charset="0"/>
                <a:ea typeface="Calibri" panose="020F0502020204030204" pitchFamily="34" charset="0"/>
                <a:cs typeface="Calibri" panose="020F0502020204030204" pitchFamily="34" charset="0"/>
              </a:rPr>
              <a:t>Interpretazione RX, TC e RMN</a:t>
            </a:r>
          </a:p>
          <a:p>
            <a:pPr marL="0" indent="0">
              <a:buNone/>
            </a:pPr>
            <a:r>
              <a:rPr lang="it-IT" sz="1400" dirty="0">
                <a:latin typeface="Calibri" panose="020F0502020204030204" pitchFamily="34" charset="0"/>
                <a:ea typeface="Calibri" panose="020F0502020204030204" pitchFamily="34" charset="0"/>
                <a:cs typeface="Calibri" panose="020F0502020204030204" pitchFamily="34" charset="0"/>
              </a:rPr>
              <a:t>Negli Stati Uniti, oltre due terzi dei reparti di radiologia impiegano strumenti basati su IA per migliorare la precisione diagnostica e la velocità di interpretazione. </a:t>
            </a:r>
            <a:r>
              <a:rPr lang="it-IT" sz="1400" i="1" dirty="0">
                <a:latin typeface="Calibri" panose="020F0502020204030204" pitchFamily="34" charset="0"/>
                <a:ea typeface="Calibri" panose="020F0502020204030204" pitchFamily="34" charset="0"/>
                <a:cs typeface="Calibri" panose="020F0502020204030204" pitchFamily="34" charset="0"/>
              </a:rPr>
              <a:t>(New Pharma </a:t>
            </a:r>
            <a:r>
              <a:rPr lang="it-IT" sz="1400" i="1" dirty="0" err="1">
                <a:latin typeface="Calibri" panose="020F0502020204030204" pitchFamily="34" charset="0"/>
                <a:ea typeface="Calibri" panose="020F0502020204030204" pitchFamily="34" charset="0"/>
                <a:cs typeface="Calibri" panose="020F0502020204030204" pitchFamily="34" charset="0"/>
              </a:rPr>
              <a:t>Italy</a:t>
            </a:r>
            <a:r>
              <a:rPr lang="it-IT" sz="1400" i="1" dirty="0">
                <a:latin typeface="Calibri" panose="020F0502020204030204" pitchFamily="34" charset="0"/>
                <a:ea typeface="Calibri" panose="020F0502020204030204" pitchFamily="34" charset="0"/>
                <a:cs typeface="Calibri" panose="020F0502020204030204" pitchFamily="34" charset="0"/>
              </a:rPr>
              <a:t>, 2024)</a:t>
            </a:r>
          </a:p>
        </p:txBody>
      </p:sp>
      <p:sp>
        <p:nvSpPr>
          <p:cNvPr id="2" name="Segnaposto contenuto 2">
            <a:extLst>
              <a:ext uri="{FF2B5EF4-FFF2-40B4-BE49-F238E27FC236}">
                <a16:creationId xmlns:a16="http://schemas.microsoft.com/office/drawing/2014/main" id="{00B45C95-D509-C701-444D-20533B132C4C}"/>
              </a:ext>
            </a:extLst>
          </p:cNvPr>
          <p:cNvSpPr txBox="1">
            <a:spLocks/>
          </p:cNvSpPr>
          <p:nvPr/>
        </p:nvSpPr>
        <p:spPr>
          <a:xfrm>
            <a:off x="896725" y="2018375"/>
            <a:ext cx="5199275" cy="17153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14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MEDICINA PERSONALIZZATA</a:t>
            </a:r>
          </a:p>
          <a:p>
            <a:r>
              <a:rPr lang="it-IT" sz="1400" b="1" dirty="0">
                <a:latin typeface="Calibri" panose="020F0502020204030204" pitchFamily="34" charset="0"/>
                <a:ea typeface="Calibri" panose="020F0502020204030204" pitchFamily="34" charset="0"/>
                <a:cs typeface="Calibri" panose="020F0502020204030204" pitchFamily="34" charset="0"/>
              </a:rPr>
              <a:t>Analisi dati genetici e clinici</a:t>
            </a:r>
          </a:p>
          <a:p>
            <a:r>
              <a:rPr lang="it-IT" sz="1400" dirty="0">
                <a:latin typeface="Calibri" panose="020F0502020204030204" pitchFamily="34" charset="0"/>
                <a:ea typeface="Calibri" panose="020F0502020204030204" pitchFamily="34" charset="0"/>
                <a:cs typeface="Calibri" panose="020F0502020204030204" pitchFamily="34" charset="0"/>
              </a:rPr>
              <a:t>Previsione risposta individuale e personalizzazione terapia. </a:t>
            </a:r>
          </a:p>
          <a:p>
            <a:pPr marL="0" indent="0">
              <a:buFont typeface="Arial" panose="020B0604020202020204" pitchFamily="34" charset="0"/>
              <a:buNone/>
            </a:pPr>
            <a:r>
              <a:rPr lang="it-IT" sz="1400" dirty="0">
                <a:latin typeface="Calibri" panose="020F0502020204030204" pitchFamily="34" charset="0"/>
                <a:ea typeface="Calibri" panose="020F0502020204030204" pitchFamily="34" charset="0"/>
                <a:cs typeface="Calibri" panose="020F0502020204030204" pitchFamily="34" charset="0"/>
              </a:rPr>
              <a:t>Modelli di IA sono utilizzati per identificare varianti genetiche che influenzano il metabolismo dei farmaci, migliorando l'efficacia terapeutica. </a:t>
            </a:r>
            <a:r>
              <a:rPr lang="it-IT" sz="1400" i="1" dirty="0" err="1">
                <a:latin typeface="Calibri" panose="020F0502020204030204" pitchFamily="34" charset="0"/>
                <a:ea typeface="Calibri" panose="020F0502020204030204" pitchFamily="34" charset="0"/>
                <a:cs typeface="Calibri" panose="020F0502020204030204" pitchFamily="34" charset="0"/>
              </a:rPr>
              <a:t>Botpress</a:t>
            </a:r>
            <a:r>
              <a:rPr lang="it-IT" sz="1400" i="1" dirty="0">
                <a:latin typeface="Calibri" panose="020F0502020204030204" pitchFamily="34" charset="0"/>
                <a:ea typeface="Calibri" panose="020F0502020204030204" pitchFamily="34" charset="0"/>
                <a:cs typeface="Calibri" panose="020F0502020204030204" pitchFamily="34" charset="0"/>
              </a:rPr>
              <a:t>. (2024).</a:t>
            </a:r>
            <a:r>
              <a:rPr lang="it-IT" sz="1400" dirty="0">
                <a:latin typeface="Calibri" panose="020F0502020204030204" pitchFamily="34" charset="0"/>
                <a:ea typeface="Calibri" panose="020F0502020204030204" pitchFamily="34" charset="0"/>
                <a:cs typeface="Calibri" panose="020F0502020204030204" pitchFamily="34" charset="0"/>
              </a:rPr>
              <a:t> </a:t>
            </a:r>
            <a:endParaRPr lang="it-IT" sz="1400" i="1" dirty="0">
              <a:latin typeface="Calibri" panose="020F0502020204030204" pitchFamily="34" charset="0"/>
              <a:ea typeface="Calibri" panose="020F0502020204030204" pitchFamily="34" charset="0"/>
              <a:cs typeface="Calibri" panose="020F0502020204030204" pitchFamily="34" charset="0"/>
            </a:endParaRPr>
          </a:p>
        </p:txBody>
      </p:sp>
      <p:sp>
        <p:nvSpPr>
          <p:cNvPr id="5" name="Segnaposto contenuto 2">
            <a:extLst>
              <a:ext uri="{FF2B5EF4-FFF2-40B4-BE49-F238E27FC236}">
                <a16:creationId xmlns:a16="http://schemas.microsoft.com/office/drawing/2014/main" id="{F40E9B35-159D-A3C4-F1FB-0080F2C25059}"/>
              </a:ext>
            </a:extLst>
          </p:cNvPr>
          <p:cNvSpPr txBox="1">
            <a:spLocks/>
          </p:cNvSpPr>
          <p:nvPr/>
        </p:nvSpPr>
        <p:spPr>
          <a:xfrm>
            <a:off x="609738" y="3946151"/>
            <a:ext cx="5199275" cy="7364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14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SUPPORTO DECISIONALE</a:t>
            </a:r>
          </a:p>
          <a:p>
            <a:r>
              <a:rPr lang="it-IT" sz="1400" b="1" dirty="0">
                <a:latin typeface="Calibri" panose="020F0502020204030204" pitchFamily="34" charset="0"/>
                <a:ea typeface="Calibri" panose="020F0502020204030204" pitchFamily="34" charset="0"/>
                <a:cs typeface="Calibri" panose="020F0502020204030204" pitchFamily="34" charset="0"/>
              </a:rPr>
              <a:t>Identificazione diagnosi e scelta trattamento più appropriato.</a:t>
            </a:r>
          </a:p>
        </p:txBody>
      </p:sp>
      <p:sp>
        <p:nvSpPr>
          <p:cNvPr id="7" name="Segnaposto contenuto 2">
            <a:extLst>
              <a:ext uri="{FF2B5EF4-FFF2-40B4-BE49-F238E27FC236}">
                <a16:creationId xmlns:a16="http://schemas.microsoft.com/office/drawing/2014/main" id="{22FB6D1D-FDFD-D1E2-2177-105F80DF266C}"/>
              </a:ext>
            </a:extLst>
          </p:cNvPr>
          <p:cNvSpPr txBox="1">
            <a:spLocks/>
          </p:cNvSpPr>
          <p:nvPr/>
        </p:nvSpPr>
        <p:spPr>
          <a:xfrm>
            <a:off x="896725" y="4895088"/>
            <a:ext cx="5199275" cy="15653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1400"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AUTOMAZIONE DEI PROCESSI</a:t>
            </a:r>
          </a:p>
          <a:p>
            <a:r>
              <a:rPr lang="it-IT" sz="1400" b="1" dirty="0">
                <a:latin typeface="Calibri" panose="020F0502020204030204" pitchFamily="34" charset="0"/>
                <a:ea typeface="Calibri" panose="020F0502020204030204" pitchFamily="34" charset="0"/>
                <a:cs typeface="Calibri" panose="020F0502020204030204" pitchFamily="34" charset="0"/>
              </a:rPr>
              <a:t>Automazione processi amministrativi </a:t>
            </a:r>
          </a:p>
          <a:p>
            <a:pPr marL="0" indent="0">
              <a:buNone/>
            </a:pPr>
            <a:r>
              <a:rPr lang="it-IT" sz="1400" dirty="0">
                <a:latin typeface="Calibri" panose="020F0502020204030204" pitchFamily="34" charset="0"/>
                <a:ea typeface="Calibri" panose="020F0502020204030204" pitchFamily="34" charset="0"/>
                <a:cs typeface="Calibri" panose="020F0502020204030204" pitchFamily="34" charset="0"/>
              </a:rPr>
              <a:t>Il 36% degli operatori sanitari utilizza l'IA per attività amministrative, migliorando l'efficienza operativa  </a:t>
            </a:r>
            <a:r>
              <a:rPr lang="it-IT" sz="1400" i="1" dirty="0">
                <a:latin typeface="Calibri" panose="020F0502020204030204" pitchFamily="34" charset="0"/>
                <a:ea typeface="Calibri" panose="020F0502020204030204" pitchFamily="34" charset="0"/>
                <a:cs typeface="Calibri" panose="020F0502020204030204" pitchFamily="34" charset="0"/>
              </a:rPr>
              <a:t>MSD | Salute. (2024). Intelligenza artificiale in ambito </a:t>
            </a:r>
            <a:r>
              <a:rPr lang="it-IT" sz="1400" i="1" dirty="0" err="1">
                <a:latin typeface="Calibri" panose="020F0502020204030204" pitchFamily="34" charset="0"/>
                <a:ea typeface="Calibri" panose="020F0502020204030204" pitchFamily="34" charset="0"/>
                <a:cs typeface="Calibri" panose="020F0502020204030204" pitchFamily="34" charset="0"/>
              </a:rPr>
              <a:t>healthcare</a:t>
            </a:r>
            <a:r>
              <a:rPr lang="it-IT" sz="1400" i="1" dirty="0">
                <a:latin typeface="Calibri" panose="020F0502020204030204" pitchFamily="34" charset="0"/>
                <a:ea typeface="Calibri" panose="020F0502020204030204" pitchFamily="34" charset="0"/>
                <a:cs typeface="Calibri" panose="020F0502020204030204" pitchFamily="34" charset="0"/>
              </a:rPr>
              <a:t>: report sull’utilizzo negli USA.</a:t>
            </a:r>
          </a:p>
        </p:txBody>
      </p:sp>
    </p:spTree>
    <p:extLst>
      <p:ext uri="{BB962C8B-B14F-4D97-AF65-F5344CB8AC3E}">
        <p14:creationId xmlns:p14="http://schemas.microsoft.com/office/powerpoint/2010/main" val="281423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6C835C-F698-00C1-B535-50DBF8E6CC57}"/>
              </a:ext>
            </a:extLst>
          </p:cNvPr>
          <p:cNvSpPr>
            <a:spLocks noGrp="1"/>
          </p:cNvSpPr>
          <p:nvPr>
            <p:ph type="title"/>
          </p:nvPr>
        </p:nvSpPr>
        <p:spPr>
          <a:xfrm>
            <a:off x="838200" y="513567"/>
            <a:ext cx="10515600" cy="1059914"/>
          </a:xfrm>
        </p:spPr>
        <p:txBody>
          <a:body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APPLICAZIONI IA IN RIABILITAZIONE</a:t>
            </a:r>
          </a:p>
        </p:txBody>
      </p:sp>
      <p:graphicFrame>
        <p:nvGraphicFramePr>
          <p:cNvPr id="5" name="Segnaposto contenuto 2">
            <a:extLst>
              <a:ext uri="{FF2B5EF4-FFF2-40B4-BE49-F238E27FC236}">
                <a16:creationId xmlns:a16="http://schemas.microsoft.com/office/drawing/2014/main" id="{9A882CB7-D066-BA5A-EFA1-B768C393298F}"/>
              </a:ext>
            </a:extLst>
          </p:cNvPr>
          <p:cNvGraphicFramePr>
            <a:graphicFrameLocks noGrp="1"/>
          </p:cNvGraphicFramePr>
          <p:nvPr>
            <p:ph idx="1"/>
            <p:extLst>
              <p:ext uri="{D42A27DB-BD31-4B8C-83A1-F6EECF244321}">
                <p14:modId xmlns:p14="http://schemas.microsoft.com/office/powerpoint/2010/main" val="1579898918"/>
              </p:ext>
            </p:extLst>
          </p:nvPr>
        </p:nvGraphicFramePr>
        <p:xfrm>
          <a:off x="838200" y="1825625"/>
          <a:ext cx="10515600" cy="3458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029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descr="La telemedicina en tiempos de COVID-19">
            <a:extLst>
              <a:ext uri="{FF2B5EF4-FFF2-40B4-BE49-F238E27FC236}">
                <a16:creationId xmlns:a16="http://schemas.microsoft.com/office/drawing/2014/main" id="{2B3CA821-95B9-A1FD-15D4-EB49AAF349F8}"/>
              </a:ext>
            </a:extLst>
          </p:cNvPr>
          <p:cNvPicPr>
            <a:picLocks noChangeAspect="1" noChangeArrowheads="1"/>
          </p:cNvPicPr>
          <p:nvPr/>
        </p:nvPicPr>
        <p:blipFill>
          <a:blip r:embed="rId3">
            <a:alphaModFix amt="71000"/>
            <a:extLst>
              <a:ext uri="{28A0092B-C50C-407E-A947-70E740481C1C}">
                <a14:useLocalDpi xmlns:a14="http://schemas.microsoft.com/office/drawing/2010/main" val="0"/>
              </a:ext>
            </a:extLst>
          </a:blip>
          <a:srcRect r="18220" b="-1"/>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6905AFE2-1004-825B-501D-54C28A3E3408}"/>
              </a:ext>
            </a:extLst>
          </p:cNvPr>
          <p:cNvSpPr>
            <a:spLocks noGrp="1"/>
          </p:cNvSpPr>
          <p:nvPr>
            <p:ph type="title"/>
          </p:nvPr>
        </p:nvSpPr>
        <p:spPr>
          <a:xfrm>
            <a:off x="838200" y="352138"/>
            <a:ext cx="10359452" cy="1388039"/>
          </a:xfrm>
        </p:spPr>
        <p:txBody>
          <a:bodyPr>
            <a:noAutofit/>
          </a:body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TELERIABILITAZIONE E </a:t>
            </a:r>
            <a:b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b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MONITORAGGIO DA REMOTO</a:t>
            </a:r>
          </a:p>
        </p:txBody>
      </p:sp>
      <p:sp>
        <p:nvSpPr>
          <p:cNvPr id="4" name="Rectangle 1">
            <a:extLst>
              <a:ext uri="{FF2B5EF4-FFF2-40B4-BE49-F238E27FC236}">
                <a16:creationId xmlns:a16="http://schemas.microsoft.com/office/drawing/2014/main" id="{E972E8BC-388E-DE4D-D0D3-403332BEA199}"/>
              </a:ext>
            </a:extLst>
          </p:cNvPr>
          <p:cNvSpPr>
            <a:spLocks noGrp="1" noChangeArrowheads="1"/>
          </p:cNvSpPr>
          <p:nvPr>
            <p:ph idx="1"/>
          </p:nvPr>
        </p:nvSpPr>
        <p:spPr bwMode="auto">
          <a:xfrm>
            <a:off x="838200" y="2427707"/>
            <a:ext cx="3822189" cy="374276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0" compatLnSpc="1">
            <a:prstTxWarp prst="textNoShape">
              <a:avLst/>
            </a:prstTxWarp>
            <a:noAutofit/>
          </a:bodyPr>
          <a:lstStyle/>
          <a:p>
            <a:pPr eaLnBrk="0" fontAlgn="base" hangingPunct="0">
              <a:spcBef>
                <a:spcPct val="0"/>
              </a:spcBef>
              <a:spcAft>
                <a:spcPts val="600"/>
              </a:spcAft>
            </a:pPr>
            <a:r>
              <a:rPr kumimoji="0" lang="it-IT" altLang="it-IT" sz="20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Tecnologia</a:t>
            </a:r>
            <a:r>
              <a:rPr kumimoji="0" lang="it-IT" altLang="it-IT" sz="20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sensori indossabili (IMU, plantari), IA per analisi dati.</a:t>
            </a:r>
          </a:p>
          <a:p>
            <a:pPr marL="0" indent="0" eaLnBrk="0" fontAlgn="base" hangingPunct="0">
              <a:spcBef>
                <a:spcPct val="0"/>
              </a:spcBef>
              <a:spcAft>
                <a:spcPts val="600"/>
              </a:spcAft>
              <a:buNone/>
            </a:pPr>
            <a:endParaRPr kumimoji="0" lang="it-IT" altLang="it-IT" sz="20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eaLnBrk="0" fontAlgn="base" hangingPunct="0">
              <a:spcBef>
                <a:spcPct val="0"/>
              </a:spcBef>
              <a:spcAft>
                <a:spcPts val="600"/>
              </a:spcAft>
            </a:pPr>
            <a:r>
              <a:rPr kumimoji="0" lang="it-IT" altLang="it-IT" sz="20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Funzione</a:t>
            </a:r>
            <a:r>
              <a:rPr kumimoji="0" lang="it-IT" altLang="it-IT" sz="20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monitoraggio in tempo reale di movimenti e performance cognitive.</a:t>
            </a:r>
          </a:p>
          <a:p>
            <a:pPr marL="0" indent="0" eaLnBrk="0" fontAlgn="base" hangingPunct="0">
              <a:spcBef>
                <a:spcPct val="0"/>
              </a:spcBef>
              <a:spcAft>
                <a:spcPts val="600"/>
              </a:spcAft>
              <a:buNone/>
            </a:pPr>
            <a:endParaRPr kumimoji="0" lang="it-IT" altLang="it-IT" sz="20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eaLnBrk="0" fontAlgn="base" hangingPunct="0">
              <a:spcBef>
                <a:spcPct val="0"/>
              </a:spcBef>
              <a:spcAft>
                <a:spcPts val="600"/>
              </a:spcAft>
            </a:pPr>
            <a:r>
              <a:rPr kumimoji="0" lang="it-IT" altLang="it-IT" sz="20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Benefici</a:t>
            </a:r>
            <a:r>
              <a:rPr kumimoji="0" lang="it-IT" altLang="it-IT" sz="20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feedback personalizzati, adattamento degli esercizi, accesso a pazienti in aree remote o con limitata mobilità.</a:t>
            </a:r>
          </a:p>
        </p:txBody>
      </p:sp>
    </p:spTree>
    <p:extLst>
      <p:ext uri="{BB962C8B-B14F-4D97-AF65-F5344CB8AC3E}">
        <p14:creationId xmlns:p14="http://schemas.microsoft.com/office/powerpoint/2010/main" val="73442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1000"/>
                                        <p:tgtEl>
                                          <p:spTgt spid="4">
                                            <p:txEl>
                                              <p:pRg st="2" end="2"/>
                                            </p:txEl>
                                          </p:spTgt>
                                        </p:tgtEl>
                                      </p:cBhvr>
                                    </p:animEffect>
                                    <p:anim calcmode="lin" valueType="num">
                                      <p:cBhvr>
                                        <p:cTn id="1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1000"/>
                                        <p:tgtEl>
                                          <p:spTgt spid="4">
                                            <p:txEl>
                                              <p:pRg st="4" end="4"/>
                                            </p:txEl>
                                          </p:spTgt>
                                        </p:tgtEl>
                                      </p:cBhvr>
                                    </p:animEffect>
                                    <p:anim calcmode="lin" valueType="num">
                                      <p:cBhvr>
                                        <p:cTn id="1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Realtà virtuale e terapia - Carraro Lab">
            <a:extLst>
              <a:ext uri="{FF2B5EF4-FFF2-40B4-BE49-F238E27FC236}">
                <a16:creationId xmlns:a16="http://schemas.microsoft.com/office/drawing/2014/main" id="{72D554D2-1D98-06CA-B1CE-50901801DA55}"/>
              </a:ext>
            </a:extLst>
          </p:cNvPr>
          <p:cNvPicPr>
            <a:picLocks noChangeAspect="1" noChangeArrowheads="1"/>
          </p:cNvPicPr>
          <p:nvPr/>
        </p:nvPicPr>
        <p:blipFill>
          <a:blip r:embed="rId3">
            <a:alphaModFix amt="72000"/>
            <a:extLst>
              <a:ext uri="{28A0092B-C50C-407E-A947-70E740481C1C}">
                <a14:useLocalDpi xmlns:a14="http://schemas.microsoft.com/office/drawing/2010/main" val="0"/>
              </a:ext>
            </a:extLst>
          </a:blip>
          <a:srcRect r="5882" b="-1"/>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5129" name="Rectangle 512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19145F4A-2163-400B-3030-0E0996F710DC}"/>
              </a:ext>
            </a:extLst>
          </p:cNvPr>
          <p:cNvSpPr>
            <a:spLocks noGrp="1"/>
          </p:cNvSpPr>
          <p:nvPr>
            <p:ph type="title"/>
          </p:nvPr>
        </p:nvSpPr>
        <p:spPr>
          <a:xfrm>
            <a:off x="154898" y="0"/>
            <a:ext cx="12037102" cy="1899912"/>
          </a:xfrm>
        </p:spPr>
        <p:txBody>
          <a:bodyPr>
            <a:normAutofit/>
          </a:bodyPr>
          <a:lstStyle/>
          <a:p>
            <a:pPr algn="ctr">
              <a:buNone/>
            </a:pPr>
            <a:r>
              <a:rPr lang="it-IT" b="1" cap="all"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Realtà Virtuale e Gamification</a:t>
            </a:r>
          </a:p>
        </p:txBody>
      </p:sp>
      <p:sp>
        <p:nvSpPr>
          <p:cNvPr id="3" name="Segnaposto contenuto 2">
            <a:extLst>
              <a:ext uri="{FF2B5EF4-FFF2-40B4-BE49-F238E27FC236}">
                <a16:creationId xmlns:a16="http://schemas.microsoft.com/office/drawing/2014/main" id="{8D5CF7D3-8414-E9B1-2CCC-2B972266A1B3}"/>
              </a:ext>
            </a:extLst>
          </p:cNvPr>
          <p:cNvSpPr>
            <a:spLocks noGrp="1"/>
          </p:cNvSpPr>
          <p:nvPr>
            <p:ph idx="1"/>
          </p:nvPr>
        </p:nvSpPr>
        <p:spPr>
          <a:xfrm>
            <a:off x="838200" y="2074437"/>
            <a:ext cx="3822189" cy="3742762"/>
          </a:xfrm>
        </p:spPr>
        <p:txBody>
          <a:bodyPr>
            <a:noAutofit/>
          </a:bodyPr>
          <a:lstStyle/>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Tecnologia</a:t>
            </a:r>
            <a:r>
              <a:rPr lang="it-IT" sz="2000" dirty="0">
                <a:latin typeface="Calibri" panose="020F0502020204030204" pitchFamily="34" charset="0"/>
                <a:ea typeface="Calibri" panose="020F0502020204030204" pitchFamily="34" charset="0"/>
                <a:cs typeface="Calibri" panose="020F0502020204030204" pitchFamily="34" charset="0"/>
              </a:rPr>
              <a:t>: ambienti immersivi VR, algoritmi IA di personalizzazione.</a:t>
            </a:r>
          </a:p>
          <a:p>
            <a:pPr marL="0" indent="0">
              <a:buNone/>
            </a:pPr>
            <a:endParaRPr lang="it-IT" sz="20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Funzione</a:t>
            </a:r>
            <a:r>
              <a:rPr lang="it-IT" sz="2000" dirty="0">
                <a:latin typeface="Calibri" panose="020F0502020204030204" pitchFamily="34" charset="0"/>
                <a:ea typeface="Calibri" panose="020F0502020204030204" pitchFamily="34" charset="0"/>
                <a:cs typeface="Calibri" panose="020F0502020204030204" pitchFamily="34" charset="0"/>
              </a:rPr>
              <a:t>: creazione di esercizi motivanti, adattamento in tempo reale della difficoltà.</a:t>
            </a:r>
          </a:p>
          <a:p>
            <a:pPr marL="0" indent="0">
              <a:buNone/>
            </a:pPr>
            <a:endParaRPr lang="it-IT" sz="20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Benefici</a:t>
            </a:r>
            <a:r>
              <a:rPr lang="it-IT" sz="2000" dirty="0">
                <a:latin typeface="Calibri" panose="020F0502020204030204" pitchFamily="34" charset="0"/>
                <a:ea typeface="Calibri" panose="020F0502020204030204" pitchFamily="34" charset="0"/>
                <a:cs typeface="Calibri" panose="020F0502020204030204" pitchFamily="34" charset="0"/>
              </a:rPr>
              <a:t>: aumento compliance e engagement, applicazioni in post-ictus, amputazioni, disturbi dell’equilibrio.</a:t>
            </a:r>
          </a:p>
        </p:txBody>
      </p:sp>
    </p:spTree>
    <p:extLst>
      <p:ext uri="{BB962C8B-B14F-4D97-AF65-F5344CB8AC3E}">
        <p14:creationId xmlns:p14="http://schemas.microsoft.com/office/powerpoint/2010/main" val="60865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Trattamenti riabilitativi ambulatoriali - Potenza - CTR Centro di ...">
            <a:extLst>
              <a:ext uri="{FF2B5EF4-FFF2-40B4-BE49-F238E27FC236}">
                <a16:creationId xmlns:a16="http://schemas.microsoft.com/office/drawing/2014/main" id="{592522D7-CFFA-BCAB-16B9-A7E9D96A6DFA}"/>
              </a:ext>
            </a:extLst>
          </p:cNvPr>
          <p:cNvPicPr>
            <a:picLocks noChangeAspect="1" noChangeArrowheads="1"/>
          </p:cNvPicPr>
          <p:nvPr/>
        </p:nvPicPr>
        <p:blipFill rotWithShape="1">
          <a:blip r:embed="rId3">
            <a:alphaModFix amt="88000"/>
            <a:extLst>
              <a:ext uri="{28A0092B-C50C-407E-A947-70E740481C1C}">
                <a14:useLocalDpi xmlns:a14="http://schemas.microsoft.com/office/drawing/2010/main" val="0"/>
              </a:ext>
            </a:extLst>
          </a:blip>
          <a:srcRect l="14691" t="-1" r="-4958" b="-1"/>
          <a:stretch/>
        </p:blipFill>
        <p:spPr bwMode="auto">
          <a:xfrm>
            <a:off x="0" y="10"/>
            <a:ext cx="9326880" cy="6857990"/>
          </a:xfrm>
          <a:prstGeom prst="rect">
            <a:avLst/>
          </a:prstGeom>
          <a:noFill/>
          <a:extLst>
            <a:ext uri="{909E8E84-426E-40DD-AFC4-6F175D3DCCD1}">
              <a14:hiddenFill xmlns:a14="http://schemas.microsoft.com/office/drawing/2010/main">
                <a:solidFill>
                  <a:srgbClr val="FFFFFF"/>
                </a:solidFill>
              </a14:hiddenFill>
            </a:ext>
          </a:extLst>
        </p:spPr>
      </p:pic>
      <p:sp>
        <p:nvSpPr>
          <p:cNvPr id="6155" name="Rectangle 615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olo 1">
            <a:extLst>
              <a:ext uri="{FF2B5EF4-FFF2-40B4-BE49-F238E27FC236}">
                <a16:creationId xmlns:a16="http://schemas.microsoft.com/office/drawing/2014/main" id="{3B0DCAAE-DB41-95EC-E6A9-1AEC2B74F7EC}"/>
              </a:ext>
            </a:extLst>
          </p:cNvPr>
          <p:cNvSpPr txBox="1">
            <a:spLocks/>
          </p:cNvSpPr>
          <p:nvPr/>
        </p:nvSpPr>
        <p:spPr>
          <a:xfrm>
            <a:off x="5673134" y="267140"/>
            <a:ext cx="5970747" cy="1899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b="1" dirty="0">
                <a:ln w="0"/>
                <a:solidFill>
                  <a:schemeClr val="accent1"/>
                </a:solidFill>
                <a:effectLst>
                  <a:outerShdw blurRad="38100" dist="25400" dir="5400000" algn="ctr" rotWithShape="0">
                    <a:srgbClr val="6E747A">
                      <a:alpha val="43000"/>
                    </a:srgbClr>
                  </a:outerShdw>
                </a:effectLst>
              </a:rPr>
              <a:t>ROBOTICA RIABILITATIVA</a:t>
            </a:r>
          </a:p>
        </p:txBody>
      </p:sp>
      <p:sp>
        <p:nvSpPr>
          <p:cNvPr id="3" name="Segnaposto contenuto 2">
            <a:extLst>
              <a:ext uri="{FF2B5EF4-FFF2-40B4-BE49-F238E27FC236}">
                <a16:creationId xmlns:a16="http://schemas.microsoft.com/office/drawing/2014/main" id="{4E430B3C-FFE3-C39D-BBCF-25BF61C611BB}"/>
              </a:ext>
            </a:extLst>
          </p:cNvPr>
          <p:cNvSpPr>
            <a:spLocks noGrp="1"/>
          </p:cNvSpPr>
          <p:nvPr>
            <p:ph idx="1"/>
          </p:nvPr>
        </p:nvSpPr>
        <p:spPr>
          <a:xfrm>
            <a:off x="7120327" y="2434192"/>
            <a:ext cx="4188501" cy="3742762"/>
          </a:xfrm>
        </p:spPr>
        <p:txBody>
          <a:bodyPr vert="horz" lIns="91440" tIns="45720" rIns="91440" bIns="45720" rtlCol="0">
            <a:normAutofit/>
          </a:bodyPr>
          <a:lstStyle/>
          <a:p>
            <a:r>
              <a:rPr lang="en-US" sz="2000" b="1" dirty="0" err="1"/>
              <a:t>Tecnologia</a:t>
            </a:r>
            <a:r>
              <a:rPr lang="en-US" sz="2000" dirty="0"/>
              <a:t>: </a:t>
            </a:r>
            <a:r>
              <a:rPr lang="en-US" sz="2000" dirty="0" err="1"/>
              <a:t>esoscheletri</a:t>
            </a:r>
            <a:r>
              <a:rPr lang="en-US" sz="2000" dirty="0"/>
              <a:t> e </a:t>
            </a:r>
            <a:r>
              <a:rPr lang="en-US" sz="2000" dirty="0" err="1"/>
              <a:t>dispositivi</a:t>
            </a:r>
            <a:r>
              <a:rPr lang="en-US" sz="2000" dirty="0"/>
              <a:t> </a:t>
            </a:r>
            <a:r>
              <a:rPr lang="en-US" sz="2000" dirty="0" err="1"/>
              <a:t>robotici</a:t>
            </a:r>
            <a:r>
              <a:rPr lang="en-US" sz="2000" dirty="0"/>
              <a:t> con </a:t>
            </a:r>
            <a:r>
              <a:rPr lang="en-US" sz="2000" dirty="0" err="1"/>
              <a:t>controllo</a:t>
            </a:r>
            <a:r>
              <a:rPr lang="en-US" sz="2000" dirty="0"/>
              <a:t> </a:t>
            </a:r>
            <a:r>
              <a:rPr lang="en-US" sz="2000" dirty="0" err="1"/>
              <a:t>adattivo</a:t>
            </a:r>
            <a:r>
              <a:rPr lang="en-US" sz="2000" dirty="0"/>
              <a:t> IA.</a:t>
            </a:r>
          </a:p>
          <a:p>
            <a:pPr marL="0"/>
            <a:endParaRPr lang="en-US" sz="2000" dirty="0"/>
          </a:p>
          <a:p>
            <a:r>
              <a:rPr lang="en-US" sz="2000" b="1" dirty="0" err="1"/>
              <a:t>Funzione</a:t>
            </a:r>
            <a:r>
              <a:rPr lang="en-US" sz="2000" dirty="0"/>
              <a:t>: </a:t>
            </a:r>
            <a:r>
              <a:rPr lang="en-US" sz="2000" dirty="0" err="1"/>
              <a:t>modulazione</a:t>
            </a:r>
            <a:r>
              <a:rPr lang="en-US" sz="2000" dirty="0"/>
              <a:t> </a:t>
            </a:r>
            <a:r>
              <a:rPr lang="en-US" sz="2000" dirty="0" err="1"/>
              <a:t>dell’assistenza</a:t>
            </a:r>
            <a:r>
              <a:rPr lang="en-US" sz="2000" dirty="0"/>
              <a:t> </a:t>
            </a:r>
            <a:r>
              <a:rPr lang="en-US" sz="2000" dirty="0" err="1"/>
              <a:t>tramite</a:t>
            </a:r>
            <a:r>
              <a:rPr lang="en-US" sz="2000" dirty="0"/>
              <a:t> </a:t>
            </a:r>
            <a:r>
              <a:rPr lang="en-US" sz="2000" dirty="0" err="1"/>
              <a:t>segnali</a:t>
            </a:r>
            <a:r>
              <a:rPr lang="en-US" sz="2000" dirty="0"/>
              <a:t> EMG/EEG e </a:t>
            </a:r>
            <a:r>
              <a:rPr lang="en-US" sz="2000" dirty="0" err="1"/>
              <a:t>biomeccanici</a:t>
            </a:r>
            <a:r>
              <a:rPr lang="en-US" sz="2000" dirty="0"/>
              <a:t>.</a:t>
            </a:r>
          </a:p>
          <a:p>
            <a:pPr marL="0"/>
            <a:endParaRPr lang="en-US" sz="2000" dirty="0"/>
          </a:p>
          <a:p>
            <a:r>
              <a:rPr lang="en-US" sz="2000" b="1" dirty="0" err="1"/>
              <a:t>Benefici</a:t>
            </a:r>
            <a:r>
              <a:rPr lang="en-US" sz="2000" dirty="0"/>
              <a:t>: </a:t>
            </a:r>
            <a:r>
              <a:rPr lang="en-US" sz="2000" dirty="0" err="1"/>
              <a:t>esercizi</a:t>
            </a:r>
            <a:r>
              <a:rPr lang="en-US" sz="2000" dirty="0"/>
              <a:t> </a:t>
            </a:r>
            <a:r>
              <a:rPr lang="en-US" sz="2000" dirty="0" err="1"/>
              <a:t>più</a:t>
            </a:r>
            <a:r>
              <a:rPr lang="en-US" sz="2000" dirty="0"/>
              <a:t> </a:t>
            </a:r>
            <a:r>
              <a:rPr lang="en-US" sz="2000" dirty="0" err="1"/>
              <a:t>sicuri</a:t>
            </a:r>
            <a:r>
              <a:rPr lang="en-US" sz="2000" dirty="0"/>
              <a:t>, </a:t>
            </a:r>
            <a:r>
              <a:rPr lang="en-US" sz="2000" dirty="0" err="1"/>
              <a:t>dosaggio</a:t>
            </a:r>
            <a:r>
              <a:rPr lang="en-US" sz="2000" dirty="0"/>
              <a:t> </a:t>
            </a:r>
            <a:r>
              <a:rPr lang="en-US" sz="2000" dirty="0" err="1"/>
              <a:t>preciso</a:t>
            </a:r>
            <a:r>
              <a:rPr lang="en-US" sz="2000" dirty="0"/>
              <a:t>, </a:t>
            </a:r>
            <a:r>
              <a:rPr lang="en-US" sz="2000" dirty="0" err="1"/>
              <a:t>aumento</a:t>
            </a:r>
            <a:r>
              <a:rPr lang="en-US" sz="2000" dirty="0"/>
              <a:t> </a:t>
            </a:r>
            <a:r>
              <a:rPr lang="en-US" sz="2000" dirty="0" err="1"/>
              <a:t>della</a:t>
            </a:r>
            <a:r>
              <a:rPr lang="en-US" sz="2000" dirty="0"/>
              <a:t> </a:t>
            </a:r>
            <a:r>
              <a:rPr lang="en-US" sz="2000" dirty="0" err="1"/>
              <a:t>plasticità</a:t>
            </a:r>
            <a:r>
              <a:rPr lang="en-US" sz="2000" dirty="0"/>
              <a:t> </a:t>
            </a:r>
            <a:r>
              <a:rPr lang="en-US" sz="2000" dirty="0" err="1"/>
              <a:t>neurale</a:t>
            </a:r>
            <a:r>
              <a:rPr lang="en-US" sz="2000" dirty="0"/>
              <a:t>.</a:t>
            </a:r>
          </a:p>
          <a:p>
            <a:endParaRPr lang="en-US" sz="2000" dirty="0"/>
          </a:p>
        </p:txBody>
      </p:sp>
    </p:spTree>
    <p:extLst>
      <p:ext uri="{BB962C8B-B14F-4D97-AF65-F5344CB8AC3E}">
        <p14:creationId xmlns:p14="http://schemas.microsoft.com/office/powerpoint/2010/main" val="261613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Percorsi Riabilitazione | Post Trauma | Palestra - Polo SportxSalute">
            <a:extLst>
              <a:ext uri="{FF2B5EF4-FFF2-40B4-BE49-F238E27FC236}">
                <a16:creationId xmlns:a16="http://schemas.microsoft.com/office/drawing/2014/main" id="{AF17B01F-8A06-627E-06CE-97B8A075F6FC}"/>
              </a:ext>
            </a:extLst>
          </p:cNvPr>
          <p:cNvPicPr>
            <a:picLocks noChangeAspect="1" noChangeArrowheads="1"/>
          </p:cNvPicPr>
          <p:nvPr/>
        </p:nvPicPr>
        <p:blipFill>
          <a:blip r:embed="rId3">
            <a:alphaModFix amt="65000"/>
            <a:extLst>
              <a:ext uri="{28A0092B-C50C-407E-A947-70E740481C1C}">
                <a14:useLocalDpi xmlns:a14="http://schemas.microsoft.com/office/drawing/2010/main" val="0"/>
              </a:ext>
            </a:extLst>
          </a:blip>
          <a:srcRect l="5884" r="-1" b="-1"/>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8201" name="Rectangle 820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olo 1">
            <a:extLst>
              <a:ext uri="{FF2B5EF4-FFF2-40B4-BE49-F238E27FC236}">
                <a16:creationId xmlns:a16="http://schemas.microsoft.com/office/drawing/2014/main" id="{D4079088-7AF0-345A-C77E-C6BF1E3023B9}"/>
              </a:ext>
            </a:extLst>
          </p:cNvPr>
          <p:cNvSpPr txBox="1">
            <a:spLocks noGrp="1"/>
          </p:cNvSpPr>
          <p:nvPr>
            <p:ph type="title"/>
          </p:nvPr>
        </p:nvSpPr>
        <p:spPr>
          <a:xfrm>
            <a:off x="542280" y="0"/>
            <a:ext cx="8236218" cy="1899912"/>
          </a:xfrm>
          <a:prstGeom prst="rect">
            <a:avLst/>
          </a:prstGeom>
        </p:spPr>
        <p:txBody>
          <a:bodyPr vert="horz" lIns="91440" tIns="45720" rIns="91440" bIns="45720" rtlCol="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PIATTAFORME DI RIABILITAZIONE</a:t>
            </a:r>
            <a:b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b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GESTITE DA IA</a:t>
            </a:r>
          </a:p>
        </p:txBody>
      </p:sp>
      <p:sp>
        <p:nvSpPr>
          <p:cNvPr id="3" name="Segnaposto contenuto 2">
            <a:extLst>
              <a:ext uri="{FF2B5EF4-FFF2-40B4-BE49-F238E27FC236}">
                <a16:creationId xmlns:a16="http://schemas.microsoft.com/office/drawing/2014/main" id="{B10446FD-0926-330F-E107-CF74DC2B8231}"/>
              </a:ext>
            </a:extLst>
          </p:cNvPr>
          <p:cNvSpPr>
            <a:spLocks noGrp="1"/>
          </p:cNvSpPr>
          <p:nvPr>
            <p:ph idx="1"/>
          </p:nvPr>
        </p:nvSpPr>
        <p:spPr>
          <a:xfrm>
            <a:off x="733269" y="2344260"/>
            <a:ext cx="4678180" cy="3742762"/>
          </a:xfrm>
        </p:spPr>
        <p:txBody>
          <a:bodyPr>
            <a:normAutofit/>
          </a:bodyPr>
          <a:lstStyle/>
          <a:p>
            <a:pPr>
              <a:buFont typeface="Arial" panose="020B0604020202020204" pitchFamily="34" charset="0"/>
              <a:buChar char="•"/>
            </a:pPr>
            <a:r>
              <a:rPr lang="it-IT" sz="1900" b="1" dirty="0">
                <a:latin typeface="Calibri" panose="020F0502020204030204" pitchFamily="34" charset="0"/>
                <a:ea typeface="Calibri" panose="020F0502020204030204" pitchFamily="34" charset="0"/>
                <a:cs typeface="Calibri" panose="020F0502020204030204" pitchFamily="34" charset="0"/>
              </a:rPr>
              <a:t>Tecnologia</a:t>
            </a:r>
            <a:r>
              <a:rPr lang="it-IT" sz="1900" dirty="0">
                <a:latin typeface="Calibri" panose="020F0502020204030204" pitchFamily="34" charset="0"/>
                <a:ea typeface="Calibri" panose="020F0502020204030204" pitchFamily="34" charset="0"/>
                <a:cs typeface="Calibri" panose="020F0502020204030204" pitchFamily="34" charset="0"/>
              </a:rPr>
              <a:t>: cliniche virtuali (es. NHS), algoritmi IA per pianificazione e follow-up.</a:t>
            </a:r>
          </a:p>
          <a:p>
            <a:pPr marL="0" indent="0">
              <a:buNone/>
            </a:pPr>
            <a:endParaRPr lang="it-IT" sz="19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1900" b="1" dirty="0">
                <a:latin typeface="Calibri" panose="020F0502020204030204" pitchFamily="34" charset="0"/>
                <a:ea typeface="Calibri" panose="020F0502020204030204" pitchFamily="34" charset="0"/>
                <a:cs typeface="Calibri" panose="020F0502020204030204" pitchFamily="34" charset="0"/>
              </a:rPr>
              <a:t>Funzione</a:t>
            </a:r>
            <a:r>
              <a:rPr lang="it-IT" sz="1900" dirty="0">
                <a:latin typeface="Calibri" panose="020F0502020204030204" pitchFamily="34" charset="0"/>
                <a:ea typeface="Calibri" panose="020F0502020204030204" pitchFamily="34" charset="0"/>
                <a:cs typeface="Calibri" panose="020F0502020204030204" pitchFamily="34" charset="0"/>
              </a:rPr>
              <a:t>: valutazione automatizzata, programmi personalizzati, </a:t>
            </a:r>
            <a:r>
              <a:rPr lang="it-IT" sz="1900" dirty="0" err="1">
                <a:latin typeface="Calibri" panose="020F0502020204030204" pitchFamily="34" charset="0"/>
                <a:ea typeface="Calibri" panose="020F0502020204030204" pitchFamily="34" charset="0"/>
                <a:cs typeface="Calibri" panose="020F0502020204030204" pitchFamily="34" charset="0"/>
              </a:rPr>
              <a:t>alert</a:t>
            </a:r>
            <a:r>
              <a:rPr lang="it-IT" sz="1900" dirty="0">
                <a:latin typeface="Calibri" panose="020F0502020204030204" pitchFamily="34" charset="0"/>
                <a:ea typeface="Calibri" panose="020F0502020204030204" pitchFamily="34" charset="0"/>
                <a:cs typeface="Calibri" panose="020F0502020204030204" pitchFamily="34" charset="0"/>
              </a:rPr>
              <a:t> per anomalie.</a:t>
            </a:r>
          </a:p>
          <a:p>
            <a:pPr marL="0" indent="0">
              <a:buNone/>
            </a:pPr>
            <a:endParaRPr lang="it-IT" sz="19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1900" b="1" dirty="0">
                <a:latin typeface="Calibri" panose="020F0502020204030204" pitchFamily="34" charset="0"/>
                <a:ea typeface="Calibri" panose="020F0502020204030204" pitchFamily="34" charset="0"/>
                <a:cs typeface="Calibri" panose="020F0502020204030204" pitchFamily="34" charset="0"/>
              </a:rPr>
              <a:t>Benefici</a:t>
            </a:r>
            <a:r>
              <a:rPr lang="it-IT" sz="1900" dirty="0">
                <a:latin typeface="Calibri" panose="020F0502020204030204" pitchFamily="34" charset="0"/>
                <a:ea typeface="Calibri" panose="020F0502020204030204" pitchFamily="34" charset="0"/>
                <a:cs typeface="Calibri" panose="020F0502020204030204" pitchFamily="34" charset="0"/>
              </a:rPr>
              <a:t>: riduzione tempi d’attesa, aumento accesso alle cure, ottimizzazione risorse sanitarie.</a:t>
            </a:r>
          </a:p>
          <a:p>
            <a:endParaRPr lang="it-IT" sz="19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5304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7" name="Rectangle 717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descr="Health big data: sfide e opportunità dell'analisi dei dati sanitari">
            <a:extLst>
              <a:ext uri="{FF2B5EF4-FFF2-40B4-BE49-F238E27FC236}">
                <a16:creationId xmlns:a16="http://schemas.microsoft.com/office/drawing/2014/main" id="{C333C4F9-AFF2-0C7A-3BE2-4492716379E1}"/>
              </a:ext>
            </a:extLst>
          </p:cNvPr>
          <p:cNvPicPr>
            <a:picLocks noChangeAspect="1" noChangeArrowheads="1"/>
          </p:cNvPicPr>
          <p:nvPr/>
        </p:nvPicPr>
        <p:blipFill rotWithShape="1">
          <a:blip r:embed="rId3">
            <a:alphaModFix amt="88000"/>
            <a:extLst>
              <a:ext uri="{28A0092B-C50C-407E-A947-70E740481C1C}">
                <a14:useLocalDpi xmlns:a14="http://schemas.microsoft.com/office/drawing/2010/main" val="0"/>
              </a:ext>
            </a:extLst>
          </a:blip>
          <a:srcRect l="20186" r="4562" b="2"/>
          <a:stretch/>
        </p:blipFill>
        <p:spPr bwMode="auto">
          <a:xfrm>
            <a:off x="3091982" y="10"/>
            <a:ext cx="9144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79" name="Rectangle 717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ADDFA368-5AF9-45DB-2122-D6CE535B3B10}"/>
              </a:ext>
            </a:extLst>
          </p:cNvPr>
          <p:cNvSpPr>
            <a:spLocks noGrp="1"/>
          </p:cNvSpPr>
          <p:nvPr>
            <p:ph type="title"/>
          </p:nvPr>
        </p:nvSpPr>
        <p:spPr>
          <a:xfrm>
            <a:off x="838200" y="365125"/>
            <a:ext cx="6552062" cy="1899912"/>
          </a:xfrm>
        </p:spPr>
        <p:txBody>
          <a:bodyPr>
            <a:noAutofit/>
          </a:bodyPr>
          <a:lstStyle/>
          <a:p>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ANALISI DATI CLINICI E </a:t>
            </a:r>
            <a:b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br>
            <a:r>
              <a:rPr lang="it-IT" b="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SUPPORTO DECISIONALE</a:t>
            </a:r>
            <a:endParaRPr lang="it-IT" b="1" dirty="0">
              <a:ln w="0"/>
              <a:solidFill>
                <a:schemeClr val="accent1"/>
              </a:solidFill>
              <a:effectLst>
                <a:outerShdw blurRad="38100" dist="25400" dir="5400000" algn="ctr" rotWithShape="0">
                  <a:srgbClr val="6E747A">
                    <a:alpha val="43000"/>
                  </a:srgbClr>
                </a:outerShdw>
              </a:effectLst>
            </a:endParaRPr>
          </a:p>
        </p:txBody>
      </p:sp>
      <p:sp>
        <p:nvSpPr>
          <p:cNvPr id="3" name="Segnaposto contenuto 2">
            <a:extLst>
              <a:ext uri="{FF2B5EF4-FFF2-40B4-BE49-F238E27FC236}">
                <a16:creationId xmlns:a16="http://schemas.microsoft.com/office/drawing/2014/main" id="{6650271A-67F7-9FC2-F0F8-DC799567C262}"/>
              </a:ext>
            </a:extLst>
          </p:cNvPr>
          <p:cNvSpPr>
            <a:spLocks noGrp="1"/>
          </p:cNvSpPr>
          <p:nvPr>
            <p:ph idx="1"/>
          </p:nvPr>
        </p:nvSpPr>
        <p:spPr>
          <a:xfrm>
            <a:off x="838200" y="2434201"/>
            <a:ext cx="4108554" cy="3742762"/>
          </a:xfrm>
        </p:spPr>
        <p:txBody>
          <a:bodyPr>
            <a:normAutofit/>
          </a:bodyPr>
          <a:lstStyle/>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Tecnologia</a:t>
            </a:r>
            <a:r>
              <a:rPr lang="it-IT" sz="2000" dirty="0">
                <a:latin typeface="Calibri" panose="020F0502020204030204" pitchFamily="34" charset="0"/>
                <a:ea typeface="Calibri" panose="020F0502020204030204" pitchFamily="34" charset="0"/>
                <a:cs typeface="Calibri" panose="020F0502020204030204" pitchFamily="34" charset="0"/>
              </a:rPr>
              <a:t>: big data, NLP per note cliniche, modelli predittivi IA.</a:t>
            </a:r>
          </a:p>
          <a:p>
            <a:pPr marL="0" indent="0">
              <a:buNone/>
            </a:pPr>
            <a:endParaRPr lang="it-IT" sz="20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Funzione</a:t>
            </a:r>
            <a:r>
              <a:rPr lang="it-IT" sz="2000" dirty="0">
                <a:latin typeface="Calibri" panose="020F0502020204030204" pitchFamily="34" charset="0"/>
                <a:ea typeface="Calibri" panose="020F0502020204030204" pitchFamily="34" charset="0"/>
                <a:cs typeface="Calibri" panose="020F0502020204030204" pitchFamily="34" charset="0"/>
              </a:rPr>
              <a:t>: estrazione pattern nascosti, predizione esiti, identificazione rischi.</a:t>
            </a:r>
          </a:p>
          <a:p>
            <a:pPr marL="0" indent="0">
              <a:buNone/>
            </a:pPr>
            <a:endParaRPr lang="it-IT" sz="20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it-IT" sz="2000" b="1" dirty="0">
                <a:latin typeface="Calibri" panose="020F0502020204030204" pitchFamily="34" charset="0"/>
                <a:ea typeface="Calibri" panose="020F0502020204030204" pitchFamily="34" charset="0"/>
                <a:cs typeface="Calibri" panose="020F0502020204030204" pitchFamily="34" charset="0"/>
              </a:rPr>
              <a:t>Benefici</a:t>
            </a:r>
            <a:r>
              <a:rPr lang="it-IT" sz="2000" dirty="0">
                <a:latin typeface="Calibri" panose="020F0502020204030204" pitchFamily="34" charset="0"/>
                <a:ea typeface="Calibri" panose="020F0502020204030204" pitchFamily="34" charset="0"/>
                <a:cs typeface="Calibri" panose="020F0502020204030204" pitchFamily="34" charset="0"/>
              </a:rPr>
              <a:t>: decisioni più precise e personalizzate, riduzione errori, efficienza clinica.</a:t>
            </a:r>
          </a:p>
          <a:p>
            <a:endParaRPr lang="it-IT" sz="2000" dirty="0"/>
          </a:p>
        </p:txBody>
      </p:sp>
    </p:spTree>
    <p:extLst>
      <p:ext uri="{BB962C8B-B14F-4D97-AF65-F5344CB8AC3E}">
        <p14:creationId xmlns:p14="http://schemas.microsoft.com/office/powerpoint/2010/main" val="1694131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3682</TotalTime>
  <Words>5034</Words>
  <Application>Microsoft Office PowerPoint</Application>
  <PresentationFormat>Widescreen</PresentationFormat>
  <Paragraphs>322</Paragraphs>
  <Slides>28</Slides>
  <Notes>23</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28</vt:i4>
      </vt:variant>
    </vt:vector>
  </HeadingPairs>
  <TitlesOfParts>
    <vt:vector size="33" baseType="lpstr">
      <vt:lpstr>Aptos</vt:lpstr>
      <vt:lpstr>Aptos Display</vt:lpstr>
      <vt:lpstr>Arial</vt:lpstr>
      <vt:lpstr>Calibri</vt:lpstr>
      <vt:lpstr>Tema di Office</vt:lpstr>
      <vt:lpstr>LE APPLICAZIONI CLINICHE DELL’INTELLIGENZA ARTIFICIALE</vt:lpstr>
      <vt:lpstr>Presentazione standard di PowerPoint</vt:lpstr>
      <vt:lpstr>Presentazione standard di PowerPoint</vt:lpstr>
      <vt:lpstr>APPLICAZIONI IA IN RIABILITAZIONE</vt:lpstr>
      <vt:lpstr>TELERIABILITAZIONE E  MONITORAGGIO DA REMOTO</vt:lpstr>
      <vt:lpstr>Realtà Virtuale e Gamification</vt:lpstr>
      <vt:lpstr>Presentazione standard di PowerPoint</vt:lpstr>
      <vt:lpstr>PIATTAFORME DI RIABILITAZIONE GESTITE DA IA</vt:lpstr>
      <vt:lpstr>ANALISI DATI CLINICI E  SUPPORTO DECISIONALE</vt:lpstr>
      <vt:lpstr>VANTAGGI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APPLICAZIONI CLINICHE DELL’INTELLIGENZA ARTIFICIALE</dc:title>
  <dc:creator>Mattia Viva</dc:creator>
  <cp:lastModifiedBy>videorent vr</cp:lastModifiedBy>
  <cp:revision>23</cp:revision>
  <dcterms:created xsi:type="dcterms:W3CDTF">2025-05-24T17:19:16Z</dcterms:created>
  <dcterms:modified xsi:type="dcterms:W3CDTF">2025-05-28T09:36:51Z</dcterms:modified>
</cp:coreProperties>
</file>